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12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624" r:id="rId2"/>
    <p:sldId id="391" r:id="rId3"/>
    <p:sldId id="392" r:id="rId4"/>
    <p:sldId id="557" r:id="rId5"/>
    <p:sldId id="461" r:id="rId6"/>
    <p:sldId id="551" r:id="rId7"/>
    <p:sldId id="626" r:id="rId8"/>
    <p:sldId id="580" r:id="rId9"/>
    <p:sldId id="627" r:id="rId10"/>
    <p:sldId id="410" r:id="rId11"/>
    <p:sldId id="638" r:id="rId12"/>
    <p:sldId id="636" r:id="rId13"/>
    <p:sldId id="637" r:id="rId14"/>
    <p:sldId id="625" r:id="rId15"/>
    <p:sldId id="629" r:id="rId16"/>
    <p:sldId id="628" r:id="rId17"/>
    <p:sldId id="630" r:id="rId18"/>
    <p:sldId id="631" r:id="rId19"/>
    <p:sldId id="632" r:id="rId20"/>
    <p:sldId id="633" r:id="rId21"/>
    <p:sldId id="635" r:id="rId22"/>
    <p:sldId id="634" r:id="rId23"/>
    <p:sldId id="639" r:id="rId24"/>
  </p:sldIdLst>
  <p:sldSz cx="9144000" cy="6858000" type="screen4x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uise Lodenkemper" initials="LL" lastIdx="1" clrIdx="0">
    <p:extLst/>
  </p:cmAuthor>
  <p:cmAuthor id="2" name="Karl Reinecke" initials="KR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E9F7F4"/>
    <a:srgbClr val="E9F7E9"/>
    <a:srgbClr val="4F81BD"/>
    <a:srgbClr val="FFEBCD"/>
    <a:srgbClr val="FFFFCC"/>
    <a:srgbClr val="FF5050"/>
    <a:srgbClr val="CC6600"/>
    <a:srgbClr val="FFCC66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318" y="72"/>
      </p:cViewPr>
      <p:guideLst>
        <p:guide orient="horz" pos="235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49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F72EB-F475-488A-813D-F25828B3EDE7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BA6AD-0FD0-4F5A-BB8F-7B33CBC078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635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C730471-F76F-4CDC-8902-189038F7F663}" type="datetimeFigureOut">
              <a:rPr lang="en-US" altLang="en-US"/>
              <a:pPr>
                <a:defRPr/>
              </a:pPr>
              <a:t>7/17/2018</a:t>
            </a:fld>
            <a:endParaRPr lang="en-US" alt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A888FDF-E2C3-40CF-B2AD-C7A2C5FDBF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8589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83942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0125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5296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Erik to present progress, Reminder of two stage process (Classification followed be RQOs – but gazetted together). Link to RQOs? Then zoom in on the classification process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888FDF-E2C3-40CF-B2AD-C7A2C5FDBFEA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0244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Erik and team to present the methodology</a:t>
            </a:r>
            <a:r>
              <a:rPr lang="en-US" altLang="en-US" baseline="0" dirty="0" smtClean="0">
                <a:ea typeface="ＭＳ Ｐゴシック" pitchFamily="34" charset="-128"/>
              </a:rPr>
              <a:t> used for scenario evaluation</a:t>
            </a:r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6038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5987393-4BAF-44DA-8B76-6012424E7849}" type="datetimeFigureOut">
              <a:rPr lang="en-US" altLang="en-US"/>
              <a:pPr>
                <a:defRPr/>
              </a:pPr>
              <a:t>7/17/2018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64CC87-6A4C-4263-A52E-8829D8A23E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236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2161454-ADA6-45D6-B9B6-8C2014FB37B3}" type="datetimeFigureOut">
              <a:rPr lang="en-US" altLang="en-US"/>
              <a:pPr>
                <a:defRPr/>
              </a:pPr>
              <a:t>7/17/2018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C5116C-BE80-4217-9CDC-3DB1B70B1F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53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3D1B60D-D46A-45AA-811C-58C5B89D8541}" type="datetimeFigureOut">
              <a:rPr lang="en-US" altLang="en-US"/>
              <a:pPr>
                <a:defRPr/>
              </a:pPr>
              <a:t>7/17/2018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EDF0BB2-4187-4818-A057-A34C1D95F9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60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D5D9F13-04AC-4095-A76B-619EAFDF43A8}" type="datetimeFigureOut">
              <a:rPr lang="en-US" altLang="en-US"/>
              <a:pPr>
                <a:defRPr/>
              </a:pPr>
              <a:t>7/17/2018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44AC2A6-3926-4B6C-98C7-DFAFECD707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012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685E36A-282D-4809-A041-055E72C5B7DC}" type="datetimeFigureOut">
              <a:rPr lang="en-US" altLang="en-US"/>
              <a:pPr>
                <a:defRPr/>
              </a:pPr>
              <a:t>7/17/2018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0183E4F-D3B4-4CAC-B6FE-87BEAB8CB8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97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CE460CD-7DB1-4E0C-9193-8FCCD8024AFB}" type="datetimeFigureOut">
              <a:rPr lang="en-US" altLang="en-US"/>
              <a:pPr>
                <a:defRPr/>
              </a:pPr>
              <a:t>7/17/2018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BC22AF0-F511-4896-B988-A3E7727D72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95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ECED1E6-E771-42C2-9B7F-2493C1DBB07B}" type="datetimeFigureOut">
              <a:rPr lang="en-US" altLang="en-US"/>
              <a:pPr>
                <a:defRPr/>
              </a:pPr>
              <a:t>7/17/2018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0B1FCAF-BF12-40C8-A800-87900226EA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7068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7667F4-55C5-46E7-990F-B9950AB3CD33}" type="datetimeFigureOut">
              <a:rPr lang="en-US" altLang="en-US"/>
              <a:pPr>
                <a:defRPr/>
              </a:pPr>
              <a:t>7/17/2018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40FFCBB-2AFB-4E3E-9D8B-299DBF9546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957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48508D5-E4F4-46DE-821D-8D58DCACD371}" type="datetimeFigureOut">
              <a:rPr lang="en-US" altLang="en-US"/>
              <a:pPr>
                <a:defRPr/>
              </a:pPr>
              <a:t>7/17/2018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2C80EAA-A15B-4E9D-BF4E-A4D79FA337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265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C48E02B-8E60-4869-B957-F79197900361}" type="datetimeFigureOut">
              <a:rPr lang="en-US" altLang="en-US"/>
              <a:pPr>
                <a:defRPr/>
              </a:pPr>
              <a:t>7/17/2018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FD386AC-7BBB-4A30-8DFD-FCEC056874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72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272579C-C942-4AE6-A173-E5FB27E4F397}" type="datetimeFigureOut">
              <a:rPr lang="en-US" altLang="en-US"/>
              <a:pPr>
                <a:defRPr/>
              </a:pPr>
              <a:t>7/17/2018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FFEFE33-234B-475E-8AD2-B1DC825D9A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90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DWS Slide Pages1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DWS Slide Cover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3538" cy="693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 descr="DWS Slide Cover pic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2888"/>
            <a:ext cx="9253538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135802" y="1780295"/>
            <a:ext cx="8628786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>
              <a:defRPr/>
            </a:pPr>
            <a:r>
              <a:rPr lang="en-US" sz="2000" dirty="0" smtClean="0">
                <a:solidFill>
                  <a:srgbClr val="EEECE1">
                    <a:lumMod val="25000"/>
                  </a:srgbClr>
                </a:solidFill>
                <a:latin typeface="Gill Snas" charset="0"/>
                <a:ea typeface="ＭＳ Ｐゴシック" pitchFamily="34" charset="-128"/>
                <a:cs typeface="Gill Snas" charset="0"/>
              </a:rPr>
              <a:t>The </a:t>
            </a:r>
            <a:r>
              <a:rPr lang="en-US" sz="2000" dirty="0">
                <a:solidFill>
                  <a:srgbClr val="EEECE1">
                    <a:lumMod val="25000"/>
                  </a:srgbClr>
                </a:solidFill>
                <a:latin typeface="Gill Snas" charset="0"/>
                <a:ea typeface="ＭＳ Ｐゴシック" pitchFamily="34" charset="-128"/>
                <a:cs typeface="Gill Snas" charset="0"/>
              </a:rPr>
              <a:t>Determination of Water Resources Classes and Resource Quality Objectives in the Breede-Gouritz WMA</a:t>
            </a:r>
            <a:r>
              <a:rPr lang="en-ZA" sz="2000" dirty="0">
                <a:solidFill>
                  <a:srgbClr val="EEECE1">
                    <a:lumMod val="25000"/>
                  </a:srgbClr>
                </a:solidFill>
                <a:latin typeface="Gill Snas" charset="0"/>
                <a:ea typeface="ＭＳ Ｐゴシック" pitchFamily="34" charset="-128"/>
                <a:cs typeface="Gill Snas" charset="0"/>
              </a:rPr>
              <a:t> </a:t>
            </a:r>
          </a:p>
          <a:p>
            <a:pPr lvl="0">
              <a:defRPr/>
            </a:pPr>
            <a:endParaRPr lang="en-US" dirty="0">
              <a:solidFill>
                <a:srgbClr val="EEECE1">
                  <a:lumMod val="25000"/>
                </a:srgbClr>
              </a:solidFill>
              <a:latin typeface="Gill Snas" charset="0"/>
              <a:ea typeface="ＭＳ Ｐゴシック" pitchFamily="34" charset="-128"/>
              <a:cs typeface="Gill Snas" charset="0"/>
            </a:endParaRPr>
          </a:p>
          <a:p>
            <a:pPr lvl="0">
              <a:defRPr/>
            </a:pPr>
            <a:r>
              <a:rPr lang="en-US" sz="2000" dirty="0" smtClean="0">
                <a:solidFill>
                  <a:srgbClr val="EEECE1">
                    <a:lumMod val="25000"/>
                  </a:srgbClr>
                </a:solidFill>
                <a:latin typeface="Gill Snas" charset="0"/>
                <a:ea typeface="ＭＳ Ｐゴシック" pitchFamily="34" charset="-128"/>
                <a:cs typeface="Gill Snas" charset="0"/>
              </a:rPr>
              <a:t>TTG 2</a:t>
            </a:r>
            <a:endParaRPr lang="en-US" sz="2000" dirty="0">
              <a:solidFill>
                <a:srgbClr val="EEECE1">
                  <a:lumMod val="25000"/>
                </a:srgbClr>
              </a:solidFill>
              <a:latin typeface="Gill Snas" charset="0"/>
              <a:ea typeface="ＭＳ Ｐゴシック" pitchFamily="34" charset="-128"/>
              <a:cs typeface="Gill Snas" charset="0"/>
            </a:endParaRPr>
          </a:p>
          <a:p>
            <a:pPr lvl="0">
              <a:defRPr/>
            </a:pPr>
            <a:endParaRPr lang="en-US" sz="1400" dirty="0">
              <a:solidFill>
                <a:srgbClr val="EEECE1">
                  <a:lumMod val="25000"/>
                </a:srgbClr>
              </a:solidFill>
              <a:latin typeface="Gill Snas" charset="0"/>
              <a:ea typeface="ＭＳ Ｐゴシック" pitchFamily="34" charset="-128"/>
              <a:cs typeface="Gill Snas" charset="0"/>
            </a:endParaRPr>
          </a:p>
          <a:p>
            <a:pPr lvl="0">
              <a:defRPr/>
            </a:pPr>
            <a:endParaRPr lang="en-US" sz="1400" dirty="0">
              <a:solidFill>
                <a:srgbClr val="EEECE1">
                  <a:lumMod val="25000"/>
                </a:srgbClr>
              </a:solidFill>
              <a:latin typeface="Gill Snas" charset="0"/>
              <a:ea typeface="ＭＳ Ｐゴシック" pitchFamily="34" charset="-128"/>
              <a:cs typeface="Gill Snas" charset="0"/>
            </a:endParaRPr>
          </a:p>
          <a:p>
            <a:pPr lvl="0">
              <a:defRPr/>
            </a:pPr>
            <a:r>
              <a:rPr lang="en-US" sz="1400" dirty="0">
                <a:solidFill>
                  <a:srgbClr val="EEECE1">
                    <a:lumMod val="25000"/>
                  </a:srgbClr>
                </a:solidFill>
                <a:latin typeface="Gill Snas" charset="0"/>
                <a:ea typeface="ＭＳ Ｐゴシック" pitchFamily="34" charset="-128"/>
                <a:cs typeface="Gill Snas" charset="0"/>
              </a:rPr>
              <a:t>Presented by</a:t>
            </a:r>
            <a:r>
              <a:rPr lang="en-US" sz="1400" dirty="0" smtClean="0">
                <a:solidFill>
                  <a:srgbClr val="EEECE1">
                    <a:lumMod val="25000"/>
                  </a:srgbClr>
                </a:solidFill>
                <a:latin typeface="Gill Snas" charset="0"/>
                <a:ea typeface="ＭＳ Ｐゴシック" pitchFamily="34" charset="-128"/>
                <a:cs typeface="Gill Snas" charset="0"/>
              </a:rPr>
              <a:t>: Barry Clark</a:t>
            </a:r>
            <a:endParaRPr lang="en-US" sz="1400" dirty="0">
              <a:solidFill>
                <a:srgbClr val="EEECE1">
                  <a:lumMod val="25000"/>
                </a:srgbClr>
              </a:solidFill>
              <a:latin typeface="Gill Snas" charset="0"/>
              <a:ea typeface="ＭＳ Ｐゴシック" pitchFamily="34" charset="-128"/>
              <a:cs typeface="Gill Snas" charset="0"/>
            </a:endParaRPr>
          </a:p>
          <a:p>
            <a:pPr lvl="0">
              <a:defRPr/>
            </a:pPr>
            <a:endParaRPr lang="en-US" sz="1800" dirty="0" smtClean="0">
              <a:solidFill>
                <a:srgbClr val="EEECE1">
                  <a:lumMod val="25000"/>
                </a:srgbClr>
              </a:solidFill>
              <a:latin typeface="Gill Snas" charset="0"/>
              <a:ea typeface="ＭＳ Ｐゴシック" pitchFamily="34" charset="-128"/>
              <a:cs typeface="Gill Snas" charset="0"/>
            </a:endParaRPr>
          </a:p>
          <a:p>
            <a:pPr lvl="0">
              <a:defRPr/>
            </a:pPr>
            <a:endParaRPr lang="en-US" sz="1800" dirty="0">
              <a:solidFill>
                <a:srgbClr val="EEECE1">
                  <a:lumMod val="25000"/>
                </a:srgbClr>
              </a:solidFill>
              <a:latin typeface="Gill Snas" charset="0"/>
              <a:ea typeface="ＭＳ Ｐゴシック" pitchFamily="34" charset="-128"/>
              <a:cs typeface="Gill Snas" charset="0"/>
            </a:endParaRPr>
          </a:p>
          <a:p>
            <a:pPr lvl="0">
              <a:defRPr/>
            </a:pPr>
            <a:r>
              <a:rPr lang="en-US" sz="1400" dirty="0">
                <a:solidFill>
                  <a:srgbClr val="EEECE1">
                    <a:lumMod val="25000"/>
                  </a:srgbClr>
                </a:solidFill>
                <a:latin typeface="Gill Snas" charset="0"/>
                <a:ea typeface="ＭＳ Ｐゴシック" pitchFamily="34" charset="-128"/>
                <a:cs typeface="Gill Snas" charset="0"/>
              </a:rPr>
              <a:t>Date</a:t>
            </a:r>
            <a:r>
              <a:rPr lang="en-US" sz="1400" dirty="0" smtClean="0">
                <a:solidFill>
                  <a:srgbClr val="EEECE1">
                    <a:lumMod val="25000"/>
                  </a:srgbClr>
                </a:solidFill>
                <a:latin typeface="Gill Snas" charset="0"/>
                <a:ea typeface="ＭＳ Ｐゴシック" pitchFamily="34" charset="-128"/>
                <a:cs typeface="Gill Snas" charset="0"/>
              </a:rPr>
              <a:t>: 12 March 2018</a:t>
            </a:r>
          </a:p>
          <a:p>
            <a:pPr lvl="0">
              <a:defRPr/>
            </a:pPr>
            <a:r>
              <a:rPr lang="en-US" sz="1400" dirty="0">
                <a:solidFill>
                  <a:srgbClr val="EEECE1">
                    <a:lumMod val="25000"/>
                  </a:srgbClr>
                </a:solidFill>
                <a:latin typeface="Gill Snas" charset="0"/>
                <a:ea typeface="ＭＳ Ｐゴシック" pitchFamily="34" charset="-128"/>
                <a:cs typeface="Gill Snas" charset="0"/>
              </a:rPr>
              <a:t>Venue</a:t>
            </a:r>
            <a:r>
              <a:rPr lang="en-US" sz="1400" dirty="0" smtClean="0">
                <a:solidFill>
                  <a:srgbClr val="EEECE1">
                    <a:lumMod val="25000"/>
                  </a:srgbClr>
                </a:solidFill>
                <a:latin typeface="Gill Snas" charset="0"/>
                <a:ea typeface="ＭＳ Ｐゴシック" pitchFamily="34" charset="-128"/>
                <a:cs typeface="Gill Snas" charset="0"/>
              </a:rPr>
              <a:t>: </a:t>
            </a:r>
            <a:r>
              <a:rPr lang="en-ZA" sz="1400" dirty="0">
                <a:solidFill>
                  <a:srgbClr val="EEECE1">
                    <a:lumMod val="25000"/>
                  </a:srgbClr>
                </a:solidFill>
                <a:latin typeface="Gill Snas" charset="0"/>
                <a:ea typeface="ＭＳ Ｐゴシック" pitchFamily="34" charset="-128"/>
                <a:cs typeface="Gill Snas" charset="0"/>
              </a:rPr>
              <a:t>Graham and Rhona Beck Skills Centre, Robertson</a:t>
            </a:r>
            <a:endParaRPr lang="en-US" sz="1400" dirty="0">
              <a:solidFill>
                <a:srgbClr val="EEECE1">
                  <a:lumMod val="25000"/>
                </a:srgbClr>
              </a:solidFill>
              <a:latin typeface="Gill Snas" charset="0"/>
              <a:ea typeface="ＭＳ Ｐゴシック" pitchFamily="34" charset="-128"/>
              <a:cs typeface="Gill Snas" charset="0"/>
            </a:endParaRPr>
          </a:p>
        </p:txBody>
      </p:sp>
      <p:pic>
        <p:nvPicPr>
          <p:cNvPr id="14341" name="Picture 1" descr="NDP_LOGO-1_colou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304800"/>
            <a:ext cx="9540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27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5116" y="77638"/>
            <a:ext cx="7668883" cy="6374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ound Same Side Corner Rectangle 1"/>
          <p:cNvSpPr/>
          <p:nvPr/>
        </p:nvSpPr>
        <p:spPr>
          <a:xfrm>
            <a:off x="1801813" y="1793631"/>
            <a:ext cx="6383337" cy="2225213"/>
          </a:xfrm>
          <a:prstGeom prst="round2Same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rgbClr val="FFFFD5"/>
              </a:gs>
            </a:gsLst>
            <a:path path="rect">
              <a:fillToRect l="100000" t="100000"/>
            </a:path>
            <a:tileRect r="-100000" b="-100000"/>
          </a:gradFill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4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Determination of RQOs for estuaries in the </a:t>
            </a:r>
            <a:r>
              <a:rPr lang="en-ZA" sz="44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Breede</a:t>
            </a:r>
            <a:r>
              <a:rPr lang="en-ZA" sz="4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-Overberg area</a:t>
            </a:r>
            <a:endParaRPr lang="en-GB" sz="4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801813" y="4232815"/>
            <a:ext cx="6383337" cy="12700"/>
          </a:xfrm>
          <a:prstGeom prst="line">
            <a:avLst/>
          </a:prstGeom>
          <a:ln w="152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3845" y="3596640"/>
            <a:ext cx="3324284" cy="307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5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2084" y="1600200"/>
            <a:ext cx="6954715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Estuaries in the </a:t>
            </a:r>
            <a:r>
              <a:rPr lang="en-US" dirty="0" err="1" smtClean="0"/>
              <a:t>Breede</a:t>
            </a:r>
            <a:r>
              <a:rPr lang="en-US" dirty="0" smtClean="0"/>
              <a:t>-Overberg region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Prioritisation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estuaries for RQO development </a:t>
            </a:r>
            <a:endParaRPr lang="en-ZA" dirty="0"/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Selection </a:t>
            </a:r>
            <a:r>
              <a:rPr lang="en-GB" dirty="0"/>
              <a:t>of indicators for monitoring</a:t>
            </a:r>
            <a:endParaRPr lang="en-ZA" dirty="0"/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Numerical </a:t>
            </a:r>
            <a:r>
              <a:rPr lang="en-GB" dirty="0"/>
              <a:t>RQOs and narrative </a:t>
            </a:r>
            <a:r>
              <a:rPr lang="en-GB" dirty="0" smtClean="0"/>
              <a:t>limits (examples)</a:t>
            </a:r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3892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" t="4189" r="21325" b="4625"/>
          <a:stretch/>
        </p:blipFill>
        <p:spPr bwMode="auto">
          <a:xfrm>
            <a:off x="1899138" y="650631"/>
            <a:ext cx="7025046" cy="57765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330" y="274638"/>
            <a:ext cx="7007469" cy="1143000"/>
          </a:xfrm>
        </p:spPr>
        <p:txBody>
          <a:bodyPr/>
          <a:lstStyle/>
          <a:p>
            <a:r>
              <a:rPr lang="en-US" b="1" dirty="0" smtClean="0"/>
              <a:t>Estuaries in the </a:t>
            </a:r>
            <a:r>
              <a:rPr lang="en-US" b="1" dirty="0" err="1" smtClean="0"/>
              <a:t>Breede</a:t>
            </a:r>
            <a:r>
              <a:rPr lang="en-US" b="1" dirty="0" smtClean="0"/>
              <a:t> Overberg Region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4948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102" y="274638"/>
            <a:ext cx="7075697" cy="1143000"/>
          </a:xfrm>
        </p:spPr>
        <p:txBody>
          <a:bodyPr/>
          <a:lstStyle/>
          <a:p>
            <a:r>
              <a:rPr lang="en-US" b="1" dirty="0"/>
              <a:t>Estuaries in the </a:t>
            </a:r>
            <a:r>
              <a:rPr lang="en-US" b="1" dirty="0" err="1" smtClean="0"/>
              <a:t>Breede</a:t>
            </a:r>
            <a:r>
              <a:rPr lang="en-US" b="1" dirty="0" smtClean="0"/>
              <a:t>-Overberg </a:t>
            </a:r>
            <a:r>
              <a:rPr lang="en-US" b="1" dirty="0"/>
              <a:t>Region</a:t>
            </a:r>
            <a:endParaRPr lang="en-ZA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223299"/>
              </p:ext>
            </p:extLst>
          </p:nvPr>
        </p:nvGraphicFramePr>
        <p:xfrm>
          <a:off x="1611102" y="1826798"/>
          <a:ext cx="7295505" cy="43190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4467"/>
                <a:gridCol w="987325"/>
                <a:gridCol w="1078868"/>
                <a:gridCol w="1222130"/>
                <a:gridCol w="1099039"/>
                <a:gridCol w="1283676"/>
              </a:tblGrid>
              <a:tr h="333891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Estuary</a:t>
                      </a:r>
                      <a:endParaRPr lang="en-Z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REC</a:t>
                      </a:r>
                      <a:endParaRPr lang="en-Z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Current</a:t>
                      </a:r>
                      <a:endParaRPr lang="en-Z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Target</a:t>
                      </a:r>
                      <a:endParaRPr lang="en-ZA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1234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PES</a:t>
                      </a:r>
                      <a:endParaRPr lang="en-ZA" sz="18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r>
                        <a:rPr lang="en-GB" sz="1600" b="1" dirty="0" err="1">
                          <a:solidFill>
                            <a:schemeClr val="bg1"/>
                          </a:solidFill>
                          <a:effectLst/>
                        </a:rPr>
                        <a:t>nMAR</a:t>
                      </a:r>
                      <a:endParaRPr lang="en-ZA" sz="18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EC</a:t>
                      </a:r>
                      <a:endParaRPr lang="en-ZA" sz="18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r>
                        <a:rPr lang="en-GB" sz="1600" b="1" dirty="0" err="1">
                          <a:solidFill>
                            <a:schemeClr val="bg1"/>
                          </a:solidFill>
                          <a:effectLst/>
                        </a:rPr>
                        <a:t>nMAR</a:t>
                      </a:r>
                      <a:endParaRPr lang="en-ZA" sz="18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4F81BD"/>
                    </a:solidFill>
                  </a:tcPr>
                </a:tc>
              </a:tr>
              <a:tr h="3338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Rooiels</a:t>
                      </a:r>
                      <a:endParaRPr lang="en-ZA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</a:t>
                      </a:r>
                      <a:endParaRPr lang="en-Z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</a:t>
                      </a:r>
                      <a:endParaRPr lang="en-ZA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98.63</a:t>
                      </a:r>
                      <a:endParaRPr lang="en-Z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</a:t>
                      </a:r>
                      <a:endParaRPr lang="en-Z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98.63</a:t>
                      </a:r>
                      <a:endParaRPr lang="en-Z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38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Buffels (oos)</a:t>
                      </a:r>
                      <a:endParaRPr lang="en-ZA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</a:t>
                      </a:r>
                      <a:endParaRPr lang="en-Z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</a:t>
                      </a:r>
                      <a:endParaRPr lang="en-Z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81.86</a:t>
                      </a:r>
                      <a:endParaRPr lang="en-Z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</a:t>
                      </a:r>
                      <a:endParaRPr lang="en-Z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81.86</a:t>
                      </a:r>
                      <a:endParaRPr lang="en-Z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38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Palmiet</a:t>
                      </a:r>
                      <a:endParaRPr lang="en-ZA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</a:t>
                      </a:r>
                      <a:endParaRPr lang="en-Z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</a:t>
                      </a:r>
                      <a:endParaRPr lang="en-Z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70.13</a:t>
                      </a:r>
                      <a:endParaRPr lang="en-Z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</a:t>
                      </a:r>
                      <a:endParaRPr lang="en-Z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70.13</a:t>
                      </a:r>
                      <a:endParaRPr lang="en-Z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38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Bot/Kleinmond</a:t>
                      </a:r>
                      <a:endParaRPr lang="en-ZA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</a:t>
                      </a:r>
                      <a:endParaRPr lang="en-Z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</a:t>
                      </a:r>
                      <a:endParaRPr lang="en-ZA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81.78</a:t>
                      </a:r>
                      <a:endParaRPr lang="en-Z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</a:t>
                      </a:r>
                      <a:endParaRPr lang="en-Z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81.78</a:t>
                      </a:r>
                      <a:endParaRPr lang="en-Z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38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Onrus</a:t>
                      </a:r>
                      <a:endParaRPr lang="en-ZA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</a:t>
                      </a:r>
                      <a:endParaRPr lang="en-Z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</a:t>
                      </a:r>
                      <a:endParaRPr lang="en-Z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51.77</a:t>
                      </a:r>
                      <a:endParaRPr lang="en-Z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</a:t>
                      </a:r>
                      <a:endParaRPr lang="en-Z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51.77</a:t>
                      </a:r>
                      <a:endParaRPr lang="en-Z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38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Klein</a:t>
                      </a:r>
                      <a:endParaRPr lang="en-ZA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</a:t>
                      </a:r>
                      <a:endParaRPr lang="en-ZA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</a:t>
                      </a:r>
                      <a:endParaRPr lang="en-Z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80.33</a:t>
                      </a:r>
                      <a:endParaRPr lang="en-Z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</a:t>
                      </a:r>
                      <a:endParaRPr lang="en-Z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85.58</a:t>
                      </a:r>
                      <a:endParaRPr lang="en-ZA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38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Uilkraals</a:t>
                      </a:r>
                      <a:endParaRPr lang="en-ZA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</a:t>
                      </a:r>
                      <a:endParaRPr lang="en-Z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</a:t>
                      </a:r>
                      <a:endParaRPr lang="en-ZA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43.93</a:t>
                      </a:r>
                      <a:endParaRPr lang="en-Z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C/D</a:t>
                      </a:r>
                      <a:endParaRPr lang="en-Z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58.79</a:t>
                      </a:r>
                      <a:endParaRPr lang="en-Z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38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Ratel</a:t>
                      </a:r>
                      <a:endParaRPr lang="en-ZA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</a:t>
                      </a:r>
                      <a:endParaRPr lang="en-Z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</a:t>
                      </a:r>
                      <a:endParaRPr lang="en-Z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90.02</a:t>
                      </a:r>
                      <a:endParaRPr lang="en-Z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C/D</a:t>
                      </a:r>
                      <a:endParaRPr lang="en-Z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72.99</a:t>
                      </a:r>
                      <a:endParaRPr lang="en-Z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38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Klipdrifsfontein</a:t>
                      </a:r>
                      <a:endParaRPr lang="en-ZA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</a:t>
                      </a:r>
                      <a:endParaRPr lang="en-Z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</a:t>
                      </a:r>
                      <a:endParaRPr lang="en-Z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64.77</a:t>
                      </a:r>
                      <a:endParaRPr lang="en-Z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</a:t>
                      </a:r>
                      <a:endParaRPr lang="en-Z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64.77</a:t>
                      </a:r>
                      <a:endParaRPr lang="en-Z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38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Heuningnes</a:t>
                      </a:r>
                      <a:endParaRPr lang="en-ZA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</a:t>
                      </a:r>
                      <a:endParaRPr lang="en-Z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</a:t>
                      </a:r>
                      <a:endParaRPr lang="en-Z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68.78</a:t>
                      </a:r>
                      <a:endParaRPr lang="en-Z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A/B</a:t>
                      </a:r>
                      <a:endParaRPr lang="en-Z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78.17</a:t>
                      </a:r>
                      <a:endParaRPr lang="en-Z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38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Breede</a:t>
                      </a:r>
                      <a:endParaRPr lang="en-ZA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</a:t>
                      </a:r>
                      <a:endParaRPr lang="en-Z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</a:t>
                      </a:r>
                      <a:endParaRPr lang="en-Z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49.53</a:t>
                      </a:r>
                      <a:endParaRPr lang="en-Z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</a:t>
                      </a:r>
                      <a:endParaRPr lang="en-Z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47.19</a:t>
                      </a:r>
                      <a:endParaRPr lang="en-ZA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195" marR="177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37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3822" y="274638"/>
            <a:ext cx="7112977" cy="1143000"/>
          </a:xfrm>
        </p:spPr>
        <p:txBody>
          <a:bodyPr/>
          <a:lstStyle/>
          <a:p>
            <a:r>
              <a:rPr lang="en-ZA" b="1" dirty="0" smtClean="0"/>
              <a:t>Prioritisation of estuaries for RQO development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822" y="1907931"/>
            <a:ext cx="7112978" cy="4218232"/>
          </a:xfrm>
        </p:spPr>
        <p:txBody>
          <a:bodyPr/>
          <a:lstStyle/>
          <a:p>
            <a:r>
              <a:rPr lang="en-GB" dirty="0" smtClean="0"/>
              <a:t>Priority estuaries were identified using two approaches:</a:t>
            </a:r>
          </a:p>
          <a:p>
            <a:pPr lvl="1"/>
            <a:r>
              <a:rPr lang="en-GB" dirty="0" smtClean="0"/>
              <a:t>Estuary Importance Score (EIS) which is incorporated in the EWR methods for estuaries (initially completed in 2002 for all estuaries in SA, updated in numerous times thereafter)</a:t>
            </a:r>
          </a:p>
          <a:p>
            <a:pPr lvl="1"/>
            <a:r>
              <a:rPr lang="en-ZA" dirty="0" smtClean="0"/>
              <a:t>Resource Unit Prioritisation Tool (RUPT), </a:t>
            </a:r>
            <a:r>
              <a:rPr lang="en-ZA" dirty="0"/>
              <a:t>published by DWA (2011</a:t>
            </a:r>
            <a:r>
              <a:rPr lang="en-ZA" dirty="0" smtClean="0"/>
              <a:t>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34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614" y="63630"/>
            <a:ext cx="7104185" cy="1143000"/>
          </a:xfrm>
        </p:spPr>
        <p:txBody>
          <a:bodyPr/>
          <a:lstStyle/>
          <a:p>
            <a:r>
              <a:rPr lang="en-US" sz="4000" b="1" dirty="0" smtClean="0"/>
              <a:t>Estuary Importance Score (EIS)</a:t>
            </a:r>
            <a:endParaRPr lang="en-ZA" sz="40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054994"/>
              </p:ext>
            </p:extLst>
          </p:nvPr>
        </p:nvGraphicFramePr>
        <p:xfrm>
          <a:off x="1799491" y="771173"/>
          <a:ext cx="7115911" cy="25104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26653"/>
                <a:gridCol w="1044629"/>
                <a:gridCol w="1044629"/>
              </a:tblGrid>
              <a:tr h="103822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Criterion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Score (e.g.)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Weight</a:t>
                      </a:r>
                      <a:endParaRPr lang="en-ZA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Size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50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15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Zonal Type Rarity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50</a:t>
                      </a:r>
                      <a:endParaRPr lang="en-ZA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10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Habitat Diversity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70</a:t>
                      </a:r>
                      <a:endParaRPr lang="en-ZA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25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Biodiversity Importance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88</a:t>
                      </a:r>
                      <a:endParaRPr lang="en-ZA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25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Functional Importance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60</a:t>
                      </a:r>
                      <a:endParaRPr lang="en-ZA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25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ESTUARY IMPORTANCE SCORE = Weighted Mean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70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ZA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57868"/>
              </p:ext>
            </p:extLst>
          </p:nvPr>
        </p:nvGraphicFramePr>
        <p:xfrm>
          <a:off x="1799489" y="3438173"/>
          <a:ext cx="7195041" cy="2807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57057"/>
                <a:gridCol w="1237984"/>
              </a:tblGrid>
              <a:tr h="34254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Criteria for consideration</a:t>
                      </a:r>
                      <a:endParaRPr lang="en-ZA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Guidelines for importance score</a:t>
                      </a:r>
                      <a:endParaRPr lang="en-ZA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5308">
                <a:tc>
                  <a:txBody>
                    <a:bodyPr/>
                    <a:lstStyle/>
                    <a:p>
                      <a:pPr marL="160020" indent="-1524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	Conduit for detritus, nutrients and sediments generated in the </a:t>
                      </a:r>
                      <a:r>
                        <a:rPr lang="en-GB" sz="1200" u="sng" dirty="0">
                          <a:effectLst/>
                        </a:rPr>
                        <a:t>catchment</a:t>
                      </a:r>
                      <a:r>
                        <a:rPr lang="en-GB" sz="1200" dirty="0">
                          <a:effectLst/>
                        </a:rPr>
                        <a:t> to the sea</a:t>
                      </a:r>
                      <a:endParaRPr lang="en-ZA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 none</a:t>
                      </a:r>
                      <a:endParaRPr lang="en-ZA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20 little</a:t>
                      </a:r>
                      <a:endParaRPr lang="en-ZA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40 some</a:t>
                      </a:r>
                      <a:endParaRPr lang="en-ZA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60 important</a:t>
                      </a:r>
                      <a:endParaRPr lang="en-ZA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80 very important</a:t>
                      </a:r>
                      <a:endParaRPr lang="en-ZA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100 extremely important</a:t>
                      </a:r>
                      <a:endParaRPr lang="en-ZA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5308">
                <a:tc>
                  <a:txBody>
                    <a:bodyPr/>
                    <a:lstStyle/>
                    <a:p>
                      <a:pPr marL="160020" indent="-1524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b. </a:t>
                      </a:r>
                      <a:r>
                        <a:rPr lang="en-GB" sz="1200" dirty="0" smtClean="0">
                          <a:effectLst/>
                        </a:rPr>
                        <a:t>Export </a:t>
                      </a:r>
                      <a:r>
                        <a:rPr lang="en-GB" sz="1200" dirty="0">
                          <a:effectLst/>
                        </a:rPr>
                        <a:t>of  detritus and nutrients to the coastal zone generated </a:t>
                      </a:r>
                      <a:r>
                        <a:rPr lang="en-GB" sz="1200" u="sng" dirty="0">
                          <a:effectLst/>
                        </a:rPr>
                        <a:t>within</a:t>
                      </a:r>
                      <a:r>
                        <a:rPr lang="en-GB" sz="1200" dirty="0">
                          <a:effectLst/>
                        </a:rPr>
                        <a:t> estuary</a:t>
                      </a:r>
                      <a:endParaRPr lang="en-ZA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05308">
                <a:tc>
                  <a:txBody>
                    <a:bodyPr/>
                    <a:lstStyle/>
                    <a:p>
                      <a:pPr marL="160020" indent="-1524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c. 	Nursery function for fish and crustaceans (marine and riverine)</a:t>
                      </a:r>
                      <a:endParaRPr lang="en-ZA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05308">
                <a:tc>
                  <a:txBody>
                    <a:bodyPr/>
                    <a:lstStyle/>
                    <a:p>
                      <a:pPr marL="160020" indent="-16002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d. 	Movement corridor for river invertebrates and fish breeding in marine environment (e.g. river crab </a:t>
                      </a:r>
                      <a:r>
                        <a:rPr lang="en-GB" sz="1200" i="1" dirty="0" err="1">
                          <a:effectLst/>
                        </a:rPr>
                        <a:t>Varuna</a:t>
                      </a:r>
                      <a:r>
                        <a:rPr lang="en-GB" sz="1200" i="1" dirty="0">
                          <a:effectLst/>
                        </a:rPr>
                        <a:t> </a:t>
                      </a:r>
                      <a:r>
                        <a:rPr lang="en-GB" sz="1200" i="1" dirty="0" err="1">
                          <a:effectLst/>
                        </a:rPr>
                        <a:t>litterata</a:t>
                      </a:r>
                      <a:r>
                        <a:rPr lang="en-GB" sz="1200" dirty="0">
                          <a:effectLst/>
                        </a:rPr>
                        <a:t>)</a:t>
                      </a:r>
                      <a:endParaRPr lang="en-ZA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05308">
                <a:tc>
                  <a:txBody>
                    <a:bodyPr/>
                    <a:lstStyle/>
                    <a:p>
                      <a:pPr marL="160020" indent="-16002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e. 	Roosting area for marine or coastal birds</a:t>
                      </a:r>
                      <a:endParaRPr lang="en-ZA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053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Overall functional importance score</a:t>
                      </a:r>
                      <a:endParaRPr lang="en-ZA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Max (a to e)</a:t>
                      </a:r>
                      <a:endParaRPr lang="en-ZA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293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EIS Results</a:t>
            </a:r>
            <a:endParaRPr lang="en-ZA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5067058"/>
              </p:ext>
            </p:extLst>
          </p:nvPr>
        </p:nvGraphicFramePr>
        <p:xfrm>
          <a:off x="1591406" y="1301257"/>
          <a:ext cx="7332792" cy="47504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6432"/>
                <a:gridCol w="599636"/>
                <a:gridCol w="599636"/>
                <a:gridCol w="599636"/>
                <a:gridCol w="599636"/>
                <a:gridCol w="599636"/>
                <a:gridCol w="599636"/>
                <a:gridCol w="599636"/>
                <a:gridCol w="599636"/>
                <a:gridCol w="599636"/>
                <a:gridCol w="599636"/>
              </a:tblGrid>
              <a:tr h="1903937"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ESTUARY (West to East)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Plant 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Invert 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Fish 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Bird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Biodiversity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Size 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Habitat 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Zonal Type Rarity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Importance Score*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Rank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58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err="1">
                          <a:effectLst/>
                        </a:rPr>
                        <a:t>Rooiels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90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40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20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10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65.0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40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40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10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43.3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148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8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err="1">
                          <a:effectLst/>
                        </a:rPr>
                        <a:t>Buffels</a:t>
                      </a:r>
                      <a:r>
                        <a:rPr lang="en-ZA" sz="1400" dirty="0">
                          <a:effectLst/>
                        </a:rPr>
                        <a:t> (</a:t>
                      </a:r>
                      <a:r>
                        <a:rPr lang="en-ZA" sz="1400" dirty="0" err="1">
                          <a:effectLst/>
                        </a:rPr>
                        <a:t>Oos</a:t>
                      </a:r>
                      <a:r>
                        <a:rPr lang="en-ZA" sz="1400" dirty="0">
                          <a:effectLst/>
                        </a:rPr>
                        <a:t>)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100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50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30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10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73.5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50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30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10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46.9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134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8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err="1">
                          <a:effectLst/>
                        </a:rPr>
                        <a:t>Palmiet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80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80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40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60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71.0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70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60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20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62.8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82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</a:tr>
              <a:tr h="258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Bot/</a:t>
                      </a:r>
                      <a:r>
                        <a:rPr lang="en-ZA" sz="1400" dirty="0" err="1">
                          <a:effectLst/>
                        </a:rPr>
                        <a:t>Kleinmond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90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100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100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100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98.5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100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100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70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96.6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8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</a:tr>
              <a:tr h="258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err="1">
                          <a:effectLst/>
                        </a:rPr>
                        <a:t>Onrus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70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10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40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50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59.5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70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</a:rPr>
                        <a:t>60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10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58.9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94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</a:tr>
              <a:tr h="258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Klein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100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100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100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100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100.0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100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100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70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97.0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5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</a:tr>
              <a:tr h="258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err="1" smtClean="0">
                          <a:effectLst/>
                        </a:rPr>
                        <a:t>Uilkraals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90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80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40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90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82.0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80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90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10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76.0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47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</a:tr>
              <a:tr h="258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Ratel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10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40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20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70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52.0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40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10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10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32.5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191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8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Heuningnes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100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90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60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80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90.5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90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90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20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83.1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24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</a:tr>
              <a:tr h="258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</a:rPr>
                        <a:t>Klipdrifsfontein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10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30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10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60</a:t>
                      </a:r>
                      <a:endParaRPr lang="en-Z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43.5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10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10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10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18.4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237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8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</a:rPr>
                        <a:t>Breë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80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100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90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90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89.0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100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90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20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86.8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19</a:t>
                      </a:r>
                      <a:endParaRPr lang="en-Z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90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614" y="274638"/>
            <a:ext cx="7288824" cy="1143000"/>
          </a:xfrm>
        </p:spPr>
        <p:txBody>
          <a:bodyPr/>
          <a:lstStyle/>
          <a:p>
            <a:r>
              <a:rPr lang="en-ZA" sz="3200" b="1" dirty="0"/>
              <a:t>Resource Unit Prioritisation Tool (RUPT)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2614" y="1011116"/>
            <a:ext cx="7403124" cy="5115048"/>
          </a:xfrm>
        </p:spPr>
        <p:txBody>
          <a:bodyPr/>
          <a:lstStyle/>
          <a:p>
            <a:pPr marL="176213" lvl="0" indent="-176213"/>
            <a:r>
              <a:rPr lang="en-ZA" sz="1600" dirty="0"/>
              <a:t>Provision of cultural services to society</a:t>
            </a:r>
          </a:p>
          <a:p>
            <a:pPr marL="176213" lvl="0" indent="-176213"/>
            <a:r>
              <a:rPr lang="en-ZA" sz="1600" dirty="0"/>
              <a:t>Provision of supporting livelihoods of significant vulnerable communities</a:t>
            </a:r>
          </a:p>
          <a:p>
            <a:pPr marL="176213" lvl="0" indent="-176213"/>
            <a:r>
              <a:rPr lang="en-ZA" sz="1600" dirty="0"/>
              <a:t>Importance in meeting strategic requirements and international obligations</a:t>
            </a:r>
          </a:p>
          <a:p>
            <a:pPr marL="176213" lvl="0" indent="-176213"/>
            <a:r>
              <a:rPr lang="en-ZA" sz="1600" dirty="0"/>
              <a:t>Provision of supporting and regulating services</a:t>
            </a:r>
          </a:p>
          <a:p>
            <a:pPr marL="176213" lvl="0" indent="-176213"/>
            <a:r>
              <a:rPr lang="en-ZA" sz="1600" dirty="0"/>
              <a:t>Contributing to the economy (GDP and job creation) in the catchment (e.g. commercial agriculture, industrial abstractions and bulk abstractions by water authorities)</a:t>
            </a:r>
          </a:p>
          <a:p>
            <a:pPr marL="176213" lvl="0" indent="-176213"/>
            <a:r>
              <a:rPr lang="en-ZA" sz="1600" dirty="0"/>
              <a:t>Level of threat posed to users</a:t>
            </a:r>
          </a:p>
          <a:p>
            <a:pPr marL="176213" lvl="0" indent="-176213"/>
            <a:r>
              <a:rPr lang="en-ZA" sz="1600" dirty="0"/>
              <a:t>EIS category</a:t>
            </a:r>
          </a:p>
          <a:p>
            <a:pPr marL="176213" lvl="0" indent="-176213"/>
            <a:r>
              <a:rPr lang="en-ZA" sz="1600" dirty="0"/>
              <a:t>Present ecological status</a:t>
            </a:r>
          </a:p>
          <a:p>
            <a:pPr marL="176213" lvl="0" indent="-176213"/>
            <a:r>
              <a:rPr lang="en-ZA" sz="1600" dirty="0"/>
              <a:t>Priority in provincial / fine scale aquatic biodiversity plans</a:t>
            </a:r>
          </a:p>
          <a:p>
            <a:pPr marL="176213" lvl="0" indent="-176213"/>
            <a:r>
              <a:rPr lang="en-ZA" sz="1600" dirty="0"/>
              <a:t>Level of threat posed to ecological components of the estuary</a:t>
            </a:r>
          </a:p>
          <a:p>
            <a:pPr marL="176213" lvl="0" indent="-176213"/>
            <a:r>
              <a:rPr lang="en-ZA" sz="1600" dirty="0"/>
              <a:t>Estuaries with PES lower than a D Category or lower than the accepted gazetted category</a:t>
            </a:r>
          </a:p>
          <a:p>
            <a:pPr marL="176213" lvl="0" indent="-176213"/>
            <a:r>
              <a:rPr lang="en-ZA" sz="1600" dirty="0"/>
              <a:t>Availability of EWR site data or other monitoring data (RHP, DWS gauging weirs etc.)</a:t>
            </a:r>
          </a:p>
          <a:p>
            <a:pPr marL="176213" lvl="0" indent="-176213"/>
            <a:r>
              <a:rPr lang="en-ZA" sz="1600" dirty="0"/>
              <a:t>Accessibility of resource unit for monitoring</a:t>
            </a:r>
          </a:p>
          <a:p>
            <a:pPr marL="176213" lvl="0" indent="-176213"/>
            <a:r>
              <a:rPr lang="en-ZA" sz="1600" dirty="0"/>
              <a:t>Safety risk associated with monitoring </a:t>
            </a:r>
            <a:r>
              <a:rPr lang="en-ZA" sz="1600" dirty="0" err="1"/>
              <a:t>RUs.</a:t>
            </a:r>
            <a:endParaRPr lang="en-ZA" sz="1600" dirty="0"/>
          </a:p>
          <a:p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117759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RUPT Results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3833019"/>
              </p:ext>
            </p:extLst>
          </p:nvPr>
        </p:nvGraphicFramePr>
        <p:xfrm>
          <a:off x="1626577" y="1134208"/>
          <a:ext cx="7060221" cy="38695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1765"/>
                <a:gridCol w="351039"/>
                <a:gridCol w="353011"/>
                <a:gridCol w="353011"/>
                <a:gridCol w="351039"/>
                <a:gridCol w="351039"/>
                <a:gridCol w="351039"/>
                <a:gridCol w="353011"/>
                <a:gridCol w="353011"/>
                <a:gridCol w="351039"/>
                <a:gridCol w="351039"/>
                <a:gridCol w="351039"/>
                <a:gridCol w="353011"/>
                <a:gridCol w="353011"/>
                <a:gridCol w="351039"/>
                <a:gridCol w="351039"/>
                <a:gridCol w="351039"/>
              </a:tblGrid>
              <a:tr h="1282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4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 err="1">
                          <a:effectLst/>
                          <a:latin typeface="+mn-lt"/>
                        </a:rPr>
                        <a:t>Rooiels</a:t>
                      </a:r>
                      <a:endParaRPr lang="en-ZA" sz="14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17780" vert="vert270" anchor="ctr"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 err="1">
                          <a:effectLst/>
                          <a:latin typeface="+mn-lt"/>
                        </a:rPr>
                        <a:t>Buffels</a:t>
                      </a:r>
                      <a:r>
                        <a:rPr lang="en-ZA" sz="1100" dirty="0">
                          <a:effectLst/>
                          <a:latin typeface="+mn-lt"/>
                        </a:rPr>
                        <a:t> (</a:t>
                      </a:r>
                      <a:r>
                        <a:rPr lang="en-ZA" sz="1100" dirty="0" err="1">
                          <a:effectLst/>
                          <a:latin typeface="+mn-lt"/>
                        </a:rPr>
                        <a:t>Oos</a:t>
                      </a:r>
                      <a:r>
                        <a:rPr lang="en-ZA" sz="1100" dirty="0">
                          <a:effectLst/>
                          <a:latin typeface="+mn-lt"/>
                        </a:rPr>
                        <a:t>)</a:t>
                      </a:r>
                      <a:endParaRPr lang="en-ZA" sz="14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17780" vert="vert270" anchor="ctr"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 err="1">
                          <a:effectLst/>
                          <a:latin typeface="+mn-lt"/>
                        </a:rPr>
                        <a:t>Palmiet</a:t>
                      </a:r>
                      <a:endParaRPr lang="en-ZA" sz="14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17780" vert="vert270" anchor="ctr"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n-lt"/>
                        </a:rPr>
                        <a:t>Bot/</a:t>
                      </a:r>
                      <a:r>
                        <a:rPr lang="en-ZA" sz="1100" dirty="0" err="1">
                          <a:effectLst/>
                          <a:latin typeface="+mn-lt"/>
                        </a:rPr>
                        <a:t>Kleinmond</a:t>
                      </a:r>
                      <a:endParaRPr lang="en-ZA" sz="14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17780" vert="vert270" anchor="ctr"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 err="1">
                          <a:effectLst/>
                          <a:latin typeface="+mn-lt"/>
                        </a:rPr>
                        <a:t>Onrus</a:t>
                      </a:r>
                      <a:endParaRPr lang="en-ZA" sz="14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17780" vert="vert270" anchor="ctr"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 err="1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Mossel</a:t>
                      </a:r>
                      <a:endParaRPr lang="en-ZA" sz="1400" dirty="0">
                        <a:solidFill>
                          <a:srgbClr val="FFFF00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17780" vert="vert270" anchor="ctr"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n-lt"/>
                        </a:rPr>
                        <a:t>Klein</a:t>
                      </a:r>
                      <a:endParaRPr lang="en-ZA" sz="14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17780" vert="vert270" anchor="ctr"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 err="1">
                          <a:effectLst/>
                          <a:latin typeface="+mn-lt"/>
                        </a:rPr>
                        <a:t>Uilkraals</a:t>
                      </a:r>
                      <a:endParaRPr lang="en-ZA" sz="14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17780" vert="vert270" anchor="ctr"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 err="1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Haelkraal</a:t>
                      </a:r>
                      <a:endParaRPr lang="en-ZA" sz="1400" dirty="0">
                        <a:solidFill>
                          <a:srgbClr val="FFFF00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17780" vert="vert270" anchor="ctr"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 err="1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Rietfontein</a:t>
                      </a:r>
                      <a:endParaRPr lang="en-ZA" sz="1400" dirty="0">
                        <a:solidFill>
                          <a:srgbClr val="FFFF00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17780" vert="vert270" anchor="ctr"/>
                </a:tc>
                <a:tc>
                  <a:txBody>
                    <a:bodyPr/>
                    <a:lstStyle/>
                    <a:p>
                      <a:pPr marL="7200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Ratel</a:t>
                      </a:r>
                      <a:endParaRPr lang="en-ZA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0" marB="17780" vert="vert270" anchor="ctr"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 err="1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Drie</a:t>
                      </a:r>
                      <a:r>
                        <a:rPr lang="en-ZA" sz="1100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ZA" sz="1100" dirty="0" err="1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Vleitjies</a:t>
                      </a:r>
                      <a:endParaRPr lang="en-ZA" sz="1400" dirty="0">
                        <a:solidFill>
                          <a:srgbClr val="FFFF00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17780" vert="vert270" anchor="ctr"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n-lt"/>
                        </a:rPr>
                        <a:t>Heuningnes</a:t>
                      </a:r>
                      <a:endParaRPr lang="en-ZA" sz="14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17780" vert="vert270" anchor="ctr"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 err="1">
                          <a:effectLst/>
                          <a:latin typeface="+mn-lt"/>
                        </a:rPr>
                        <a:t>Klipdrifsfontein</a:t>
                      </a:r>
                      <a:endParaRPr lang="en-ZA" sz="14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17780" vert="vert270" anchor="ctr"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 err="1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Papkuils</a:t>
                      </a:r>
                      <a:endParaRPr lang="en-ZA" sz="1400" dirty="0">
                        <a:solidFill>
                          <a:srgbClr val="FFFF00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17780" vert="vert270" anchor="ctr"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 err="1">
                          <a:effectLst/>
                          <a:latin typeface="+mn-lt"/>
                        </a:rPr>
                        <a:t>Breede</a:t>
                      </a:r>
                      <a:endParaRPr lang="en-ZA" sz="14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17780" vert="vert270" anchor="ctr"/>
                </a:tc>
              </a:tr>
              <a:tr h="3587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n-lt"/>
                        </a:rPr>
                        <a:t>Position in IUA</a:t>
                      </a:r>
                      <a:endParaRPr lang="en-ZA" sz="14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0.25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0.25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n-lt"/>
                        </a:rPr>
                        <a:t>0.25</a:t>
                      </a:r>
                      <a:endParaRPr lang="en-ZA" sz="14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n-lt"/>
                        </a:rPr>
                        <a:t>0.25</a:t>
                      </a:r>
                      <a:endParaRPr lang="en-ZA" sz="14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n-lt"/>
                        </a:rPr>
                        <a:t>0.25</a:t>
                      </a:r>
                      <a:endParaRPr lang="en-ZA" sz="14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n-lt"/>
                        </a:rPr>
                        <a:t>0.25</a:t>
                      </a:r>
                      <a:endParaRPr lang="en-ZA" sz="14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n-lt"/>
                        </a:rPr>
                        <a:t>0.25</a:t>
                      </a:r>
                      <a:endParaRPr lang="en-ZA" sz="14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n-lt"/>
                        </a:rPr>
                        <a:t>0.25</a:t>
                      </a:r>
                      <a:endParaRPr lang="en-ZA" sz="14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0.25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0.25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0.25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0.25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n-lt"/>
                        </a:rPr>
                        <a:t>0.25</a:t>
                      </a:r>
                      <a:endParaRPr lang="en-ZA" sz="14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n-lt"/>
                        </a:rPr>
                        <a:t>0.25</a:t>
                      </a:r>
                      <a:endParaRPr lang="en-ZA" sz="14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n-lt"/>
                        </a:rPr>
                        <a:t>0.25</a:t>
                      </a:r>
                      <a:endParaRPr lang="en-ZA" sz="14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n-lt"/>
                        </a:rPr>
                        <a:t>0.25</a:t>
                      </a:r>
                      <a:endParaRPr lang="en-ZA" sz="14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  <a:tr h="3587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n-lt"/>
                        </a:rPr>
                        <a:t>Concern for users</a:t>
                      </a:r>
                      <a:endParaRPr lang="en-ZA" sz="14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0.01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0.01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0.07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0.17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0.20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0.00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0.24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0.06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0.00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0.00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0.00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0.00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0.19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0.00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0.00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n-lt"/>
                        </a:rPr>
                        <a:t>0.19</a:t>
                      </a:r>
                      <a:endParaRPr lang="en-ZA" sz="14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  <a:tr h="3587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n-lt"/>
                        </a:rPr>
                        <a:t>Concern for environment</a:t>
                      </a:r>
                      <a:endParaRPr lang="en-ZA" sz="14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n-lt"/>
                        </a:rPr>
                        <a:t>0.03</a:t>
                      </a:r>
                      <a:endParaRPr lang="en-ZA" sz="14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0.03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0.03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0.11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0.13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0.00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0.11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0.01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0.00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0.00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0.00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0.00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0.16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0.00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0.00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n-lt"/>
                        </a:rPr>
                        <a:t>0.16</a:t>
                      </a:r>
                      <a:endParaRPr lang="en-ZA" sz="14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  <a:tr h="7397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Management and practical considerations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0.08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n-lt"/>
                        </a:rPr>
                        <a:t>0.08</a:t>
                      </a:r>
                      <a:endParaRPr lang="en-ZA" sz="14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n-lt"/>
                        </a:rPr>
                        <a:t>0.10</a:t>
                      </a:r>
                      <a:endParaRPr lang="en-ZA" sz="14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n-lt"/>
                        </a:rPr>
                        <a:t>0.10</a:t>
                      </a:r>
                      <a:endParaRPr lang="en-ZA" sz="14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n-lt"/>
                        </a:rPr>
                        <a:t>0.23</a:t>
                      </a:r>
                      <a:endParaRPr lang="en-ZA" sz="14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0.05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0.23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n-lt"/>
                        </a:rPr>
                        <a:t>0.10</a:t>
                      </a:r>
                      <a:endParaRPr lang="en-ZA" sz="14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0.02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0.02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0.02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0.02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0.13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0.02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0.02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n-lt"/>
                        </a:rPr>
                        <a:t>0.13</a:t>
                      </a:r>
                      <a:endParaRPr lang="en-ZA" sz="14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  <a:tr h="3587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Total Prioritization Score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0.36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0.36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0.45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0.63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0.80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n-lt"/>
                        </a:rPr>
                        <a:t>0.30</a:t>
                      </a:r>
                      <a:endParaRPr lang="en-ZA" sz="14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n-lt"/>
                        </a:rPr>
                        <a:t>0.82</a:t>
                      </a:r>
                      <a:endParaRPr lang="en-ZA" sz="14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n-lt"/>
                        </a:rPr>
                        <a:t>0.43</a:t>
                      </a:r>
                      <a:endParaRPr lang="en-ZA" sz="14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n-lt"/>
                        </a:rPr>
                        <a:t>0.27</a:t>
                      </a:r>
                      <a:endParaRPr lang="en-ZA" sz="14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0.27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0.27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0.27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0.72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0.27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+mn-lt"/>
                        </a:rPr>
                        <a:t>0.27</a:t>
                      </a:r>
                      <a:endParaRPr lang="en-ZA" sz="14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+mn-lt"/>
                        </a:rPr>
                        <a:t>0.72</a:t>
                      </a:r>
                      <a:endParaRPr lang="en-ZA" sz="14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  <a:tr h="3587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+mn-lt"/>
                        </a:rPr>
                        <a:t>Priority Rating</a:t>
                      </a:r>
                      <a:endParaRPr lang="en-ZA" sz="1400" b="1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+mn-lt"/>
                        </a:rPr>
                        <a:t>0.4</a:t>
                      </a:r>
                      <a:endParaRPr lang="en-ZA" sz="1400" b="1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+mn-lt"/>
                        </a:rPr>
                        <a:t>0.4</a:t>
                      </a:r>
                      <a:endParaRPr lang="en-ZA" sz="1400" b="1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+mn-lt"/>
                        </a:rPr>
                        <a:t>0.5</a:t>
                      </a:r>
                      <a:endParaRPr lang="en-ZA" sz="1400" b="1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+mn-lt"/>
                        </a:rPr>
                        <a:t>0.6</a:t>
                      </a:r>
                      <a:endParaRPr lang="en-ZA" sz="1400" b="1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+mn-lt"/>
                        </a:rPr>
                        <a:t>0.8</a:t>
                      </a:r>
                      <a:endParaRPr lang="en-ZA" sz="1400" b="1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+mn-lt"/>
                        </a:rPr>
                        <a:t>0.3</a:t>
                      </a:r>
                      <a:endParaRPr lang="en-ZA" sz="1400" b="1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+mn-lt"/>
                        </a:rPr>
                        <a:t>0.8</a:t>
                      </a:r>
                      <a:endParaRPr lang="en-ZA" sz="1400" b="1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+mn-lt"/>
                        </a:rPr>
                        <a:t>0.4</a:t>
                      </a:r>
                      <a:endParaRPr lang="en-ZA" sz="1400" b="1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+mn-lt"/>
                        </a:rPr>
                        <a:t>0.3</a:t>
                      </a:r>
                      <a:endParaRPr lang="en-ZA" sz="1400" b="1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+mn-lt"/>
                        </a:rPr>
                        <a:t>0.3</a:t>
                      </a:r>
                      <a:endParaRPr lang="en-ZA" sz="1400" b="1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+mn-lt"/>
                        </a:rPr>
                        <a:t>0.3</a:t>
                      </a:r>
                      <a:endParaRPr lang="en-ZA" sz="1400" b="1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+mn-lt"/>
                        </a:rPr>
                        <a:t>0.3</a:t>
                      </a:r>
                      <a:endParaRPr lang="en-ZA" sz="1400" b="1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+mn-lt"/>
                        </a:rPr>
                        <a:t>0.7</a:t>
                      </a:r>
                      <a:endParaRPr lang="en-ZA" sz="1400" b="1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+mn-lt"/>
                        </a:rPr>
                        <a:t>0.3</a:t>
                      </a:r>
                      <a:endParaRPr lang="en-ZA" sz="1400" b="1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+mn-lt"/>
                        </a:rPr>
                        <a:t>0.3</a:t>
                      </a:r>
                      <a:endParaRPr lang="en-ZA" sz="1400" b="1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b="1" dirty="0">
                          <a:effectLst/>
                          <a:latin typeface="+mn-lt"/>
                        </a:rPr>
                        <a:t>0.7</a:t>
                      </a:r>
                      <a:endParaRPr lang="en-ZA" sz="1400" b="1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078716"/>
              </p:ext>
            </p:extLst>
          </p:nvPr>
        </p:nvGraphicFramePr>
        <p:xfrm>
          <a:off x="1626577" y="5239429"/>
          <a:ext cx="7060221" cy="358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1765"/>
                <a:gridCol w="351039"/>
                <a:gridCol w="353011"/>
                <a:gridCol w="353011"/>
                <a:gridCol w="351039"/>
                <a:gridCol w="351039"/>
                <a:gridCol w="351039"/>
                <a:gridCol w="353011"/>
                <a:gridCol w="353011"/>
                <a:gridCol w="351039"/>
                <a:gridCol w="351039"/>
                <a:gridCol w="351039"/>
                <a:gridCol w="353011"/>
                <a:gridCol w="353011"/>
                <a:gridCol w="351039"/>
                <a:gridCol w="351039"/>
                <a:gridCol w="351039"/>
              </a:tblGrid>
              <a:tr h="3587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+mn-lt"/>
                        </a:rPr>
                        <a:t>EIS ranking</a:t>
                      </a:r>
                      <a:endParaRPr lang="en-ZA" sz="14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148</a:t>
                      </a:r>
                      <a:endParaRPr lang="en-ZA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134</a:t>
                      </a:r>
                      <a:endParaRPr lang="en-ZA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82</a:t>
                      </a:r>
                      <a:endParaRPr lang="en-ZA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ZA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94</a:t>
                      </a:r>
                      <a:endParaRPr lang="en-ZA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ZA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en-ZA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191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ZA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237</a:t>
                      </a:r>
                      <a:endParaRPr lang="en-ZA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ZA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195" marR="36195" marT="0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28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446" y="274638"/>
            <a:ext cx="7139354" cy="1143000"/>
          </a:xfrm>
        </p:spPr>
        <p:txBody>
          <a:bodyPr/>
          <a:lstStyle/>
          <a:p>
            <a:r>
              <a:rPr lang="en-US" sz="4000" b="1" dirty="0"/>
              <a:t>Selection of indicators for monitoring</a:t>
            </a:r>
            <a:endParaRPr lang="en-ZA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4162" y="1600200"/>
            <a:ext cx="7042638" cy="4525963"/>
          </a:xfrm>
        </p:spPr>
        <p:txBody>
          <a:bodyPr/>
          <a:lstStyle/>
          <a:p>
            <a:r>
              <a:rPr lang="en-US" dirty="0" smtClean="0"/>
              <a:t>Indicators for priority estuaries were identified through two means:</a:t>
            </a:r>
          </a:p>
          <a:p>
            <a:pPr lvl="1"/>
            <a:r>
              <a:rPr lang="en-US" dirty="0" smtClean="0"/>
              <a:t>RDM studies which generally include a list of indicators, and ecological specifications (</a:t>
            </a:r>
            <a:r>
              <a:rPr lang="en-US" dirty="0" err="1" smtClean="0"/>
              <a:t>Ecospecs</a:t>
            </a:r>
            <a:r>
              <a:rPr lang="en-US" dirty="0" smtClean="0"/>
              <a:t>) and Thresholds of Potential Concern (TPCs) for </a:t>
            </a:r>
            <a:r>
              <a:rPr lang="en-US" dirty="0"/>
              <a:t>each </a:t>
            </a:r>
            <a:r>
              <a:rPr lang="en-US" dirty="0" smtClean="0"/>
              <a:t>indicator</a:t>
            </a:r>
          </a:p>
          <a:p>
            <a:pPr lvl="1"/>
            <a:r>
              <a:rPr lang="en-US" dirty="0" smtClean="0"/>
              <a:t>The Resource Unit Evaluation Tool (RUEV) published by DWA (2011)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7869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7"/>
          <p:cNvSpPr txBox="1">
            <a:spLocks noChangeArrowheads="1"/>
          </p:cNvSpPr>
          <p:nvPr/>
        </p:nvSpPr>
        <p:spPr bwMode="auto">
          <a:xfrm>
            <a:off x="1661744" y="1406591"/>
            <a:ext cx="7439201" cy="256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Determine Water Resource Classes (WRCs)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sz="1400" b="1" dirty="0">
              <a:solidFill>
                <a:srgbClr val="0070C0"/>
              </a:solidFill>
            </a:endParaRP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Determine Resource Quality Objectives (</a:t>
            </a:r>
            <a:r>
              <a:rPr lang="en-US" b="1" dirty="0" smtClean="0">
                <a:solidFill>
                  <a:srgbClr val="0070C0"/>
                </a:solidFill>
              </a:rPr>
              <a:t>RQOs)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400" b="1" dirty="0" smtClean="0">
              <a:solidFill>
                <a:srgbClr val="0070C0"/>
              </a:solidFill>
            </a:endParaRP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Support Gazetting </a:t>
            </a:r>
            <a:r>
              <a:rPr lang="en-US" b="1" dirty="0">
                <a:solidFill>
                  <a:srgbClr val="0070C0"/>
                </a:solidFill>
              </a:rPr>
              <a:t>of Recommended </a:t>
            </a:r>
            <a:r>
              <a:rPr lang="en-US" b="1" dirty="0" smtClean="0">
                <a:solidFill>
                  <a:srgbClr val="0070C0"/>
                </a:solidFill>
              </a:rPr>
              <a:t>Water Resources Classes and RQOs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661744" y="502448"/>
            <a:ext cx="63357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ＭＳ Ｐゴシック" pitchFamily="34" charset="-128"/>
              </a:rPr>
              <a:t>Study Objectives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067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1143000"/>
          </a:xfrm>
        </p:spPr>
        <p:txBody>
          <a:bodyPr/>
          <a:lstStyle/>
          <a:p>
            <a:r>
              <a:rPr lang="en-US" sz="3600" b="1" dirty="0" err="1" smtClean="0"/>
              <a:t>Ecospecs</a:t>
            </a:r>
            <a:r>
              <a:rPr lang="en-US" sz="3600" b="1" dirty="0" smtClean="0"/>
              <a:t> &amp; TPCs from RDM studies</a:t>
            </a:r>
            <a:endParaRPr lang="en-ZA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988314"/>
              </p:ext>
            </p:extLst>
          </p:nvPr>
        </p:nvGraphicFramePr>
        <p:xfrm>
          <a:off x="1600200" y="1011117"/>
          <a:ext cx="7086599" cy="53035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3485"/>
                <a:gridCol w="620346"/>
                <a:gridCol w="620346"/>
                <a:gridCol w="620346"/>
                <a:gridCol w="620346"/>
                <a:gridCol w="620346"/>
                <a:gridCol w="620346"/>
                <a:gridCol w="620346"/>
                <a:gridCol w="620346"/>
                <a:gridCol w="620346"/>
              </a:tblGrid>
              <a:tr h="2080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Flow</a:t>
                      </a:r>
                    </a:p>
                  </a:txBody>
                  <a:tcPr marL="7620" marR="7620" marT="762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ZA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Mouth condition and sedimentary processes</a:t>
                      </a:r>
                    </a:p>
                  </a:txBody>
                  <a:tcPr marL="7620" marR="7620" marT="762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Water quality</a:t>
                      </a:r>
                    </a:p>
                  </a:txBody>
                  <a:tcPr marL="7620" marR="7620" marT="762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Microalgae</a:t>
                      </a:r>
                    </a:p>
                  </a:txBody>
                  <a:tcPr marL="7620" marR="7620" marT="762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Macrophytes (plants)</a:t>
                      </a:r>
                    </a:p>
                  </a:txBody>
                  <a:tcPr marL="7620" marR="7620" marT="762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Invertebrates</a:t>
                      </a:r>
                    </a:p>
                  </a:txBody>
                  <a:tcPr marL="7620" marR="7620" marT="762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Fish</a:t>
                      </a:r>
                    </a:p>
                  </a:txBody>
                  <a:tcPr marL="7620" marR="7620" marT="762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Birds</a:t>
                      </a:r>
                    </a:p>
                  </a:txBody>
                  <a:tcPr marL="7620" marR="7620" marT="762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ZA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Additional (</a:t>
                      </a:r>
                      <a:r>
                        <a:rPr lang="en-ZA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non-flow related) interventions to achieve the TEC:</a:t>
                      </a:r>
                    </a:p>
                  </a:txBody>
                  <a:tcPr marL="7620" marR="7620" marT="762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2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err="1">
                          <a:effectLst/>
                          <a:latin typeface="+mn-lt"/>
                        </a:rPr>
                        <a:t>Rooiels</a:t>
                      </a:r>
                      <a:endParaRPr lang="en-ZA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2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err="1">
                          <a:effectLst/>
                          <a:latin typeface="+mn-lt"/>
                        </a:rPr>
                        <a:t>Buffels</a:t>
                      </a:r>
                      <a:r>
                        <a:rPr lang="en-ZA" sz="1400" dirty="0">
                          <a:effectLst/>
                          <a:latin typeface="+mn-lt"/>
                        </a:rPr>
                        <a:t> (</a:t>
                      </a:r>
                      <a:r>
                        <a:rPr lang="en-ZA" sz="1400" dirty="0" err="1">
                          <a:effectLst/>
                          <a:latin typeface="+mn-lt"/>
                        </a:rPr>
                        <a:t>Oos</a:t>
                      </a:r>
                      <a:r>
                        <a:rPr lang="en-ZA" sz="1400" dirty="0">
                          <a:effectLst/>
                          <a:latin typeface="+mn-lt"/>
                        </a:rPr>
                        <a:t>)</a:t>
                      </a:r>
                      <a:endParaRPr lang="en-ZA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✘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✘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✘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✘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✘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✘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✘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✘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✘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2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err="1">
                          <a:effectLst/>
                          <a:latin typeface="+mn-lt"/>
                        </a:rPr>
                        <a:t>Palmiet</a:t>
                      </a:r>
                      <a:endParaRPr lang="en-ZA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2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+mn-lt"/>
                        </a:rPr>
                        <a:t>Bot/</a:t>
                      </a:r>
                      <a:r>
                        <a:rPr lang="en-ZA" sz="1400" dirty="0" err="1">
                          <a:effectLst/>
                          <a:latin typeface="+mn-lt"/>
                        </a:rPr>
                        <a:t>Kleinmond</a:t>
                      </a:r>
                      <a:endParaRPr lang="en-ZA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2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err="1">
                          <a:effectLst/>
                          <a:latin typeface="+mn-lt"/>
                        </a:rPr>
                        <a:t>Onrus</a:t>
                      </a:r>
                      <a:endParaRPr lang="en-ZA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2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Klein</a:t>
                      </a:r>
                      <a:endParaRPr lang="en-ZA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2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err="1" smtClean="0">
                          <a:effectLst/>
                          <a:latin typeface="+mn-lt"/>
                        </a:rPr>
                        <a:t>Uilkraals</a:t>
                      </a:r>
                      <a:endParaRPr lang="en-ZA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2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Ratel</a:t>
                      </a:r>
                      <a:endParaRPr lang="en-ZA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✘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✘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✘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✘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✘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✘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✘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✘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✘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2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Heuningnes</a:t>
                      </a:r>
                      <a:endParaRPr lang="en-ZA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✔</a:t>
                      </a:r>
                      <a:endParaRPr lang="en-ZA" sz="1400" b="1" i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2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  <a:latin typeface="+mn-lt"/>
                        </a:rPr>
                        <a:t>Klipdrifsfontein</a:t>
                      </a:r>
                      <a:endParaRPr lang="en-ZA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✘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✘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✘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✘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✘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✘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✘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✘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✘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2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  <a:latin typeface="+mn-lt"/>
                        </a:rPr>
                        <a:t>Breë</a:t>
                      </a:r>
                      <a:endParaRPr lang="en-ZA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✘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✘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✘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✘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✘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✘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✘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✘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ZA" sz="1400" b="1" i="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✘</a:t>
                      </a:r>
                      <a:endParaRPr lang="en-ZA" sz="1400" b="1" i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94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446" y="274638"/>
            <a:ext cx="7139354" cy="1143000"/>
          </a:xfrm>
        </p:spPr>
        <p:txBody>
          <a:bodyPr/>
          <a:lstStyle/>
          <a:p>
            <a:r>
              <a:rPr lang="en-US" sz="3200" b="1" dirty="0"/>
              <a:t>Resource Unit Evaluation Tool (RUEV)</a:t>
            </a:r>
            <a:endParaRPr lang="en-ZA" sz="32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273854"/>
              </p:ext>
            </p:extLst>
          </p:nvPr>
        </p:nvGraphicFramePr>
        <p:xfrm>
          <a:off x="1695450" y="1013203"/>
          <a:ext cx="7237535" cy="51941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00904"/>
                <a:gridCol w="2936631"/>
              </a:tblGrid>
              <a:tr h="2342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Activities that impact on the water resource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User groups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4F81BD"/>
                    </a:solidFill>
                  </a:tcPr>
                </a:tc>
              </a:tr>
              <a:tr h="234264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u="none" strike="noStrike" dirty="0">
                          <a:effectLst/>
                          <a:latin typeface="+mn-lt"/>
                        </a:rPr>
                        <a:t>Afforestation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irrigated agriculture </a:t>
                      </a:r>
                    </a:p>
                  </a:txBody>
                  <a:tcPr marL="0" marR="0" marT="0" marB="0" anchor="ctr"/>
                </a:tc>
              </a:tr>
              <a:tr h="234264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u="none" strike="noStrike" dirty="0">
                          <a:effectLst/>
                          <a:latin typeface="+mn-lt"/>
                        </a:rPr>
                        <a:t>Alien vegetation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Commercial livestock production</a:t>
                      </a:r>
                    </a:p>
                  </a:txBody>
                  <a:tcPr marL="0" marR="0" marT="0" marB="0" anchor="ctr"/>
                </a:tc>
              </a:tr>
              <a:tr h="234264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u="none" strike="noStrike" dirty="0">
                          <a:effectLst/>
                          <a:latin typeface="+mn-lt"/>
                        </a:rPr>
                        <a:t>Artificial breaching or mouth stabilisation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Industrial users</a:t>
                      </a:r>
                    </a:p>
                  </a:txBody>
                  <a:tcPr marL="0" marR="0" marT="0" marB="0" anchor="ctr"/>
                </a:tc>
              </a:tr>
              <a:tr h="234264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u="none" strike="noStrike" dirty="0">
                          <a:effectLst/>
                          <a:latin typeface="+mn-lt"/>
                        </a:rPr>
                        <a:t>Concentrated livestock operations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International users </a:t>
                      </a:r>
                    </a:p>
                  </a:txBody>
                  <a:tcPr marL="0" marR="0" marT="0" marB="0" anchor="ctr"/>
                </a:tc>
              </a:tr>
              <a:tr h="234264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u="none" strike="noStrike">
                          <a:effectLst/>
                          <a:latin typeface="+mn-lt"/>
                        </a:rPr>
                        <a:t>Dams 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Per-urban users</a:t>
                      </a:r>
                    </a:p>
                  </a:txBody>
                  <a:tcPr marL="0" marR="0" marT="0" marB="0" anchor="ctr"/>
                </a:tc>
              </a:tr>
              <a:tr h="234264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u="none" strike="noStrike" dirty="0">
                          <a:effectLst/>
                          <a:latin typeface="+mn-lt"/>
                        </a:rPr>
                        <a:t>Dredging activities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Real estate and property</a:t>
                      </a:r>
                    </a:p>
                  </a:txBody>
                  <a:tcPr marL="0" marR="0" marT="0" marB="0" anchor="ctr"/>
                </a:tc>
              </a:tr>
              <a:tr h="371580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u="none" strike="noStrike">
                          <a:effectLst/>
                          <a:latin typeface="+mn-lt"/>
                        </a:rPr>
                        <a:t>Dryland agriculture (including sugarcane &amp; other crops)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Recreation and ecotourism </a:t>
                      </a:r>
                    </a:p>
                  </a:txBody>
                  <a:tcPr marL="0" marR="0" marT="0" marB="0" anchor="ctr"/>
                </a:tc>
              </a:tr>
              <a:tr h="234264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u="none" strike="noStrike" dirty="0">
                          <a:effectLst/>
                          <a:latin typeface="+mn-lt"/>
                        </a:rPr>
                        <a:t>Industrial areas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Rural users </a:t>
                      </a:r>
                    </a:p>
                  </a:txBody>
                  <a:tcPr marL="0" marR="0" marT="0" marB="0" anchor="ctr"/>
                </a:tc>
              </a:tr>
              <a:tr h="234264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u="none" strike="noStrike">
                          <a:effectLst/>
                          <a:latin typeface="+mn-lt"/>
                        </a:rPr>
                        <a:t>Infrastructure (including roads, powerlines etc)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Strategic users </a:t>
                      </a:r>
                    </a:p>
                  </a:txBody>
                  <a:tcPr marL="0" marR="0" marT="0" marB="0" anchor="ctr"/>
                </a:tc>
              </a:tr>
              <a:tr h="234264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u="none" strike="noStrike" dirty="0">
                          <a:effectLst/>
                          <a:latin typeface="+mn-lt"/>
                        </a:rPr>
                        <a:t>Inter-basin transfers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Urban and residential users </a:t>
                      </a:r>
                    </a:p>
                  </a:txBody>
                  <a:tcPr marL="0" marR="0" marT="0" marB="0" anchor="ctr"/>
                </a:tc>
              </a:tr>
              <a:tr h="234264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u="none" strike="noStrike" dirty="0">
                          <a:effectLst/>
                          <a:latin typeface="+mn-lt"/>
                        </a:rPr>
                        <a:t>Irrigated agriculture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Water Institutions</a:t>
                      </a:r>
                    </a:p>
                  </a:txBody>
                  <a:tcPr marL="0" marR="0" marT="0" marB="0" anchor="ctr"/>
                </a:tc>
              </a:tr>
              <a:tr h="234264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u="none" strike="noStrike">
                          <a:effectLst/>
                          <a:latin typeface="+mn-lt"/>
                        </a:rPr>
                        <a:t>Livestock grazing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</a:t>
                      </a:r>
                    </a:p>
                  </a:txBody>
                  <a:tcPr marL="0" marR="0" marT="0" marB="0" anchor="ctr"/>
                </a:tc>
              </a:tr>
              <a:tr h="234264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u="none" strike="noStrike" dirty="0">
                          <a:effectLst/>
                          <a:latin typeface="+mn-lt"/>
                        </a:rPr>
                        <a:t>Mining activities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34264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u="none" strike="noStrike" dirty="0">
                          <a:effectLst/>
                          <a:latin typeface="+mn-lt"/>
                        </a:rPr>
                        <a:t>Recreation and ecotourism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71580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u="none" strike="noStrike" dirty="0">
                          <a:effectLst/>
                          <a:latin typeface="+mn-lt"/>
                        </a:rPr>
                        <a:t>Rural Settlements practicing subsistence resource use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34264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u="none" strike="noStrike" dirty="0">
                          <a:effectLst/>
                          <a:latin typeface="+mn-lt"/>
                        </a:rPr>
                        <a:t>Sewage works and solid waste sites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34264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u="none" strike="noStrike" dirty="0">
                          <a:effectLst/>
                          <a:latin typeface="+mn-lt"/>
                        </a:rPr>
                        <a:t>Urban areas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34264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u="none" strike="noStrike" dirty="0">
                          <a:effectLst/>
                          <a:latin typeface="+mn-lt"/>
                        </a:rPr>
                        <a:t>Urban Informal settlements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34264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u="none" strike="noStrike" dirty="0">
                          <a:effectLst/>
                          <a:latin typeface="+mn-lt"/>
                        </a:rPr>
                        <a:t>Rehabilitation activities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34264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200" u="none" strike="noStrike" dirty="0">
                          <a:effectLst/>
                          <a:latin typeface="+mn-lt"/>
                        </a:rPr>
                        <a:t>Other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452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1143000"/>
          </a:xfrm>
        </p:spPr>
        <p:txBody>
          <a:bodyPr/>
          <a:lstStyle/>
          <a:p>
            <a:r>
              <a:rPr lang="en-US" sz="3200" b="1" dirty="0"/>
              <a:t>Resource Unit Evaluation Tool (RUEV)</a:t>
            </a:r>
            <a:endParaRPr lang="en-ZA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17350"/>
              </p:ext>
            </p:extLst>
          </p:nvPr>
        </p:nvGraphicFramePr>
        <p:xfrm>
          <a:off x="1626577" y="1046867"/>
          <a:ext cx="7280027" cy="40087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4711"/>
                <a:gridCol w="314984"/>
                <a:gridCol w="316754"/>
                <a:gridCol w="316754"/>
                <a:gridCol w="314984"/>
                <a:gridCol w="314984"/>
                <a:gridCol w="314984"/>
                <a:gridCol w="316754"/>
                <a:gridCol w="316754"/>
                <a:gridCol w="314984"/>
                <a:gridCol w="314984"/>
                <a:gridCol w="314984"/>
                <a:gridCol w="316754"/>
                <a:gridCol w="316754"/>
                <a:gridCol w="314984"/>
                <a:gridCol w="314984"/>
                <a:gridCol w="314984"/>
                <a:gridCol w="314984"/>
                <a:gridCol w="314984"/>
                <a:gridCol w="314984"/>
              </a:tblGrid>
              <a:tr h="52806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20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100" b="1" u="none" strike="noStrike" dirty="0">
                          <a:effectLst/>
                        </a:rPr>
                        <a:t>Quantity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100" b="1" u="none" strike="noStrike" dirty="0" smtClean="0">
                          <a:effectLst/>
                        </a:rPr>
                        <a:t>Hydro-dynamics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ZA" sz="1100" b="1" u="none" strike="noStrike" dirty="0">
                          <a:effectLst/>
                        </a:rPr>
                        <a:t>Quality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ZA" sz="1100" b="1" u="none" strike="noStrike" dirty="0">
                          <a:effectLst/>
                        </a:rPr>
                        <a:t>Physical </a:t>
                      </a:r>
                      <a:r>
                        <a:rPr lang="en-ZA" sz="1100" b="1" u="none" strike="noStrike" dirty="0" smtClean="0">
                          <a:effectLst/>
                        </a:rPr>
                        <a:t>habitat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ZA" sz="1100" b="1" u="none" strike="noStrike" dirty="0">
                          <a:effectLst/>
                        </a:rPr>
                        <a:t>Biota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426477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4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36195" marR="36195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Z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Low Flows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Z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High Flows (Floods)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Z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Mouth Condition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Z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Abiotic states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Z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Salinity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Z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Dissolved inorganic nitrogen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Z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Dissolved inorganic phosphate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Z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Water clarity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Z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Dissolved oxygen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Z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Toxic substances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Z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Pathogens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Z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Intertidal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Z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Subtidal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Z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Substrate type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Z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Microalgae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Z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Macrophytes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Z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Invertebrates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Z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Fish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en-ZA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Birds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98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+mn-lt"/>
                        </a:rPr>
                        <a:t>Bot/</a:t>
                      </a:r>
                      <a:r>
                        <a:rPr lang="en-ZA" sz="1200" dirty="0" err="1" smtClean="0">
                          <a:effectLst/>
                          <a:latin typeface="+mn-lt"/>
                        </a:rPr>
                        <a:t>Kleinmond</a:t>
                      </a:r>
                      <a:endParaRPr lang="en-Z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u="none" strike="noStrike" dirty="0">
                          <a:effectLst/>
                        </a:rPr>
                        <a:t>Y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u="none" strike="noStrike" dirty="0">
                          <a:effectLst/>
                        </a:rPr>
                        <a:t>Y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u="none" strike="noStrike" dirty="0">
                          <a:effectLst/>
                        </a:rPr>
                        <a:t>Y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u="none" strike="noStrike" dirty="0">
                          <a:effectLst/>
                        </a:rPr>
                        <a:t> 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u="none" strike="noStrike" dirty="0">
                          <a:effectLst/>
                        </a:rPr>
                        <a:t>Y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u="none" strike="noStrike" dirty="0">
                          <a:effectLst/>
                        </a:rPr>
                        <a:t>Y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u="none" strike="noStrike" dirty="0">
                          <a:effectLst/>
                        </a:rPr>
                        <a:t> 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u="none" strike="noStrike" dirty="0">
                          <a:effectLst/>
                        </a:rPr>
                        <a:t>Y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u="none" strike="noStrike" dirty="0">
                          <a:effectLst/>
                        </a:rPr>
                        <a:t>Y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u="none" strike="noStrike" dirty="0">
                          <a:effectLst/>
                        </a:rPr>
                        <a:t> 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u="none" strike="noStrike" dirty="0">
                          <a:effectLst/>
                        </a:rPr>
                        <a:t>Y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u="none" strike="noStrike" dirty="0">
                          <a:effectLst/>
                        </a:rPr>
                        <a:t> 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u="none" strike="noStrike" dirty="0">
                          <a:effectLst/>
                        </a:rPr>
                        <a:t> 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u="none" strike="noStrike" dirty="0">
                          <a:effectLst/>
                        </a:rPr>
                        <a:t> 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u="none" strike="noStrike" dirty="0">
                          <a:effectLst/>
                        </a:rPr>
                        <a:t>Y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u="none" strike="noStrike" dirty="0">
                          <a:effectLst/>
                        </a:rPr>
                        <a:t>Y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u="none" strike="noStrike" dirty="0">
                          <a:effectLst/>
                        </a:rPr>
                        <a:t>Y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u="none" strike="noStrike" dirty="0">
                          <a:effectLst/>
                        </a:rPr>
                        <a:t>Y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u="none" strike="noStrike" dirty="0">
                          <a:effectLst/>
                        </a:rPr>
                        <a:t>Y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mpd="sng">
                      <a:noFill/>
                    </a:lnT>
                  </a:tcPr>
                </a:tc>
              </a:tr>
              <a:tr h="458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err="1">
                          <a:effectLst/>
                          <a:latin typeface="+mn-lt"/>
                        </a:rPr>
                        <a:t>Onrus</a:t>
                      </a:r>
                      <a:endParaRPr lang="en-Z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</a:tr>
              <a:tr h="398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Klein</a:t>
                      </a:r>
                      <a:endParaRPr lang="en-Z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</a:tr>
              <a:tr h="398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Heuningnes</a:t>
                      </a:r>
                      <a:endParaRPr lang="en-Z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</a:tr>
              <a:tr h="398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  <a:latin typeface="+mn-lt"/>
                        </a:rPr>
                        <a:t>Breë</a:t>
                      </a:r>
                      <a:endParaRPr lang="en-Z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347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Estuary RQO Template</a:t>
            </a:r>
            <a:endParaRPr lang="en-ZA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552805"/>
              </p:ext>
            </p:extLst>
          </p:nvPr>
        </p:nvGraphicFramePr>
        <p:xfrm>
          <a:off x="1565028" y="1125411"/>
          <a:ext cx="7367956" cy="52236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4987"/>
                <a:gridCol w="263770"/>
                <a:gridCol w="685800"/>
                <a:gridCol w="615461"/>
                <a:gridCol w="659423"/>
                <a:gridCol w="782516"/>
                <a:gridCol w="879230"/>
                <a:gridCol w="633047"/>
                <a:gridCol w="773722"/>
              </a:tblGrid>
              <a:tr h="175194">
                <a:tc rowSpan="2"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IUA</a:t>
                      </a:r>
                      <a:endParaRPr lang="en-ZA" sz="1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b"/>
                </a:tc>
                <a:tc rowSpan="2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Node</a:t>
                      </a:r>
                      <a:endParaRPr lang="en-ZA" sz="1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b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Quat</a:t>
                      </a:r>
                      <a:endParaRPr lang="en-ZA" sz="1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REC</a:t>
                      </a:r>
                      <a:endParaRPr lang="en-ZA" sz="1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Current</a:t>
                      </a:r>
                      <a:endParaRPr lang="en-ZA" sz="1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Target</a:t>
                      </a:r>
                      <a:endParaRPr lang="en-ZA" sz="1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518647">
                <a:tc gridSpan="2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PES</a:t>
                      </a:r>
                      <a:endParaRPr lang="en-ZA" sz="18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r>
                        <a:rPr lang="en-GB" sz="1600" b="1" dirty="0" err="1">
                          <a:solidFill>
                            <a:schemeClr val="bg1"/>
                          </a:solidFill>
                          <a:effectLst/>
                        </a:rPr>
                        <a:t>nMAR</a:t>
                      </a:r>
                      <a:endParaRPr lang="en-ZA" sz="18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EC</a:t>
                      </a:r>
                      <a:endParaRPr lang="en-ZA" sz="18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r>
                        <a:rPr lang="en-GB" sz="1600" b="1" dirty="0" err="1">
                          <a:solidFill>
                            <a:schemeClr val="bg1"/>
                          </a:solidFill>
                          <a:effectLst/>
                        </a:rPr>
                        <a:t>nMAR</a:t>
                      </a:r>
                      <a:endParaRPr lang="en-ZA" sz="18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ctr">
                    <a:solidFill>
                      <a:srgbClr val="4F81BD"/>
                    </a:solidFill>
                  </a:tcPr>
                </a:tc>
              </a:tr>
              <a:tr h="334856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F11-LowBreede-Renosterveld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17780" marT="0" marB="0" anchor="ctr"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Nxi2</a:t>
                      </a:r>
                      <a:endParaRPr lang="en-ZA" sz="1800" b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H70K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B</a:t>
                      </a:r>
                      <a:endParaRPr lang="en-ZA" sz="1400" b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B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49.53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B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47.19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6195" marR="17780" marT="0" marB="0" anchor="ctr"/>
                </a:tc>
              </a:tr>
              <a:tr h="175194">
                <a:tc gridSpan="9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TEC SPECIFICATIONS</a:t>
                      </a:r>
                      <a:endParaRPr lang="en-ZA" sz="1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75194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Flow</a:t>
                      </a: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ZA" sz="1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ZA" sz="1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75194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Mouth condition and sedimentary processes</a:t>
                      </a: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ZA" sz="1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ZA" sz="1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75194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Water quality</a:t>
                      </a: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ZA" sz="1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742950" lvl="1" indent="-74295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ZA" sz="1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75194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Microalgae</a:t>
                      </a: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ZA" sz="1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dirty="0" smtClean="0">
                          <a:effectLst/>
                        </a:rPr>
                        <a:t> </a:t>
                      </a:r>
                      <a:endParaRPr lang="en-ZA" sz="1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75194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Macrophytes (plants)</a:t>
                      </a: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ZA" sz="1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dirty="0">
                          <a:effectLst/>
                        </a:rPr>
                        <a:t> </a:t>
                      </a:r>
                      <a:endParaRPr lang="en-ZA" sz="1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75194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Invertebrates</a:t>
                      </a: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ZA" sz="1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ZA" sz="1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75194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Fish</a:t>
                      </a: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ZA" sz="1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ZA" sz="1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75194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Birds</a:t>
                      </a: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ZA" sz="1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ZA" sz="1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519657">
                <a:tc gridSpan="9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Additional(non-flow related) interventions to achieve the TEC</a:t>
                      </a:r>
                      <a:r>
                        <a:rPr lang="en-US" sz="1600" dirty="0" smtClean="0">
                          <a:effectLst/>
                        </a:rPr>
                        <a:t>:</a:t>
                      </a:r>
                      <a:endParaRPr lang="en-ZA" sz="1800" dirty="0">
                        <a:effectLst/>
                      </a:endParaRPr>
                    </a:p>
                  </a:txBody>
                  <a:tcPr marL="35717" marR="17545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946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Source of information</a:t>
                      </a:r>
                      <a:endParaRPr lang="en-ZA" sz="18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ctr"/>
                </a:tc>
                <a:tc gridSpan="8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DWAF (2003) Intermediate Determination of Resource Directed Measures for the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Breede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River Estuary</a:t>
                      </a:r>
                      <a:endParaRPr lang="en-ZA" sz="1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35717" marR="17545" marT="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 rot="20215241">
            <a:off x="4825046" y="3277278"/>
            <a:ext cx="29498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e.g. </a:t>
            </a:r>
            <a:r>
              <a:rPr lang="en-US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Breede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708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5064" y="1399350"/>
            <a:ext cx="7178040" cy="4525963"/>
          </a:xfrm>
        </p:spPr>
        <p:txBody>
          <a:bodyPr/>
          <a:lstStyle/>
          <a:p>
            <a:r>
              <a:rPr lang="en-ZA" dirty="0" smtClean="0"/>
              <a:t>Present the methodology followed to prioritise Resource Units</a:t>
            </a:r>
          </a:p>
          <a:p>
            <a:r>
              <a:rPr lang="en-ZA" dirty="0" smtClean="0"/>
              <a:t>Present the methodology followed to evaluate Resource Units</a:t>
            </a:r>
          </a:p>
          <a:p>
            <a:r>
              <a:rPr lang="en-ZA" dirty="0" smtClean="0"/>
              <a:t>Present the draft Resource Quality Objectives for Resource Units</a:t>
            </a:r>
          </a:p>
          <a:p>
            <a:pPr marL="0" indent="0">
              <a:buNone/>
            </a:pPr>
            <a:endParaRPr lang="en-ZA" dirty="0" smtClean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661744" y="502448"/>
            <a:ext cx="63357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ＭＳ Ｐゴシック" pitchFamily="34" charset="-128"/>
              </a:rPr>
              <a:t>Meeting Objectives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532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66490" y="94890"/>
            <a:ext cx="7668883" cy="6374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ound Same Side Corner Rectangle 1"/>
          <p:cNvSpPr/>
          <p:nvPr/>
        </p:nvSpPr>
        <p:spPr>
          <a:xfrm>
            <a:off x="1801813" y="1896533"/>
            <a:ext cx="6383337" cy="2282061"/>
          </a:xfrm>
          <a:prstGeom prst="round2Same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rgbClr val="FFFFD5"/>
              </a:gs>
            </a:gsLst>
            <a:path path="rect">
              <a:fillToRect l="100000" t="100000"/>
            </a:path>
            <a:tileRect r="-100000" b="-100000"/>
          </a:gradFill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4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of Study Progress</a:t>
            </a:r>
            <a:endParaRPr lang="en-GB" sz="4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801812" y="4345836"/>
            <a:ext cx="6383337" cy="12700"/>
          </a:xfrm>
          <a:prstGeom prst="line">
            <a:avLst/>
          </a:prstGeom>
          <a:ln w="152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3845" y="3596640"/>
            <a:ext cx="3324284" cy="307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5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717" b="7740"/>
          <a:stretch/>
        </p:blipFill>
        <p:spPr>
          <a:xfrm>
            <a:off x="0" y="286482"/>
            <a:ext cx="9207952" cy="657151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86845" y="2649955"/>
            <a:ext cx="863600" cy="239535"/>
          </a:xfrm>
          <a:prstGeom prst="rect">
            <a:avLst/>
          </a:prstGeom>
          <a:solidFill>
            <a:srgbClr val="2D4E6B"/>
          </a:solidFill>
        </p:spPr>
        <p:txBody>
          <a:bodyPr lIns="0" tIns="0" rIns="0" bIns="0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1400" dirty="0" smtClean="0">
                <a:solidFill>
                  <a:schemeClr val="bg1"/>
                </a:solidFill>
              </a:rPr>
              <a:t>Complete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86845" y="4070539"/>
            <a:ext cx="863600" cy="239535"/>
          </a:xfrm>
          <a:prstGeom prst="rect">
            <a:avLst/>
          </a:prstGeom>
          <a:solidFill>
            <a:srgbClr val="2D4E6B"/>
          </a:solidFill>
        </p:spPr>
        <p:txBody>
          <a:bodyPr lIns="0" tIns="0" rIns="0" bIns="0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1400" dirty="0" smtClean="0">
                <a:solidFill>
                  <a:schemeClr val="bg1"/>
                </a:solidFill>
              </a:rPr>
              <a:t>Complete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986337" y="70348"/>
            <a:ext cx="3157663" cy="1030067"/>
          </a:xfrm>
          <a:prstGeom prst="rect">
            <a:avLst/>
          </a:prstGeom>
          <a:solidFill>
            <a:srgbClr val="2D4E6B"/>
          </a:solidFill>
        </p:spPr>
        <p:txBody>
          <a:bodyPr lIns="0" tIns="0" rIns="0" bIns="0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3600" dirty="0" smtClean="0">
                <a:solidFill>
                  <a:schemeClr val="bg1"/>
                </a:solidFill>
              </a:rPr>
              <a:t>Study Status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8249984" y="2286257"/>
            <a:ext cx="863600" cy="239535"/>
          </a:xfrm>
          <a:prstGeom prst="rect">
            <a:avLst/>
          </a:prstGeom>
          <a:solidFill>
            <a:srgbClr val="2D4E6B"/>
          </a:solidFill>
        </p:spPr>
        <p:txBody>
          <a:bodyPr lIns="0" tIns="0" rIns="0" bIns="0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1400" dirty="0" smtClean="0">
                <a:solidFill>
                  <a:schemeClr val="bg1"/>
                </a:solidFill>
              </a:rPr>
              <a:t>Draft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051076" y="3189836"/>
            <a:ext cx="863600" cy="239535"/>
          </a:xfrm>
          <a:prstGeom prst="rect">
            <a:avLst/>
          </a:prstGeom>
          <a:solidFill>
            <a:srgbClr val="2D4E6B"/>
          </a:solidFill>
        </p:spPr>
        <p:txBody>
          <a:bodyPr lIns="0" tIns="0" rIns="0" bIns="0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1400" dirty="0" smtClean="0">
                <a:solidFill>
                  <a:schemeClr val="bg1"/>
                </a:solidFill>
              </a:rPr>
              <a:t>Draft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058728" y="6515204"/>
            <a:ext cx="863600" cy="239535"/>
          </a:xfrm>
          <a:prstGeom prst="rect">
            <a:avLst/>
          </a:prstGeom>
          <a:solidFill>
            <a:srgbClr val="2D4E6B"/>
          </a:solidFill>
        </p:spPr>
        <p:txBody>
          <a:bodyPr lIns="0" tIns="0" rIns="0" bIns="0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1400" dirty="0" smtClean="0">
                <a:solidFill>
                  <a:schemeClr val="bg1"/>
                </a:solidFill>
              </a:rPr>
              <a:t>Draft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88536" y="1700784"/>
            <a:ext cx="1490472" cy="173736"/>
          </a:xfrm>
          <a:prstGeom prst="rect">
            <a:avLst/>
          </a:prstGeom>
          <a:solidFill>
            <a:srgbClr val="FFEB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b="1" dirty="0" smtClean="0">
                <a:solidFill>
                  <a:schemeClr val="tx1"/>
                </a:solidFill>
              </a:rPr>
              <a:t>DAMS</a:t>
            </a:r>
            <a:endParaRPr lang="en-GB" sz="1100" b="1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>
            <a:endCxn id="26" idx="1"/>
          </p:cNvCxnSpPr>
          <p:nvPr/>
        </p:nvCxnSpPr>
        <p:spPr>
          <a:xfrm flipV="1">
            <a:off x="3950208" y="1787652"/>
            <a:ext cx="338328" cy="738140"/>
          </a:xfrm>
          <a:prstGeom prst="straightConnector1">
            <a:avLst/>
          </a:prstGeom>
          <a:ln w="19050"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271772" y="5245608"/>
            <a:ext cx="1490472" cy="173736"/>
          </a:xfrm>
          <a:prstGeom prst="rect">
            <a:avLst/>
          </a:prstGeom>
          <a:solidFill>
            <a:srgbClr val="FFEB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b="1" dirty="0" smtClean="0">
                <a:solidFill>
                  <a:schemeClr val="tx1"/>
                </a:solidFill>
              </a:rPr>
              <a:t>DAMS</a:t>
            </a:r>
            <a:endParaRPr lang="en-GB" sz="1100" b="1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>
            <a:endCxn id="30" idx="1"/>
          </p:cNvCxnSpPr>
          <p:nvPr/>
        </p:nvCxnSpPr>
        <p:spPr>
          <a:xfrm flipV="1">
            <a:off x="3933444" y="5332476"/>
            <a:ext cx="338328" cy="738140"/>
          </a:xfrm>
          <a:prstGeom prst="straightConnector1">
            <a:avLst/>
          </a:prstGeom>
          <a:ln w="19050"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80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58"/>
            <a:ext cx="9122103" cy="5911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" y="11823"/>
            <a:ext cx="9144000" cy="581059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2800" b="1" dirty="0" smtClean="0">
                <a:solidFill>
                  <a:schemeClr val="bg1"/>
                </a:solidFill>
              </a:rPr>
              <a:t>Integrated Units of Analysis and Nodes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6936" y="573839"/>
            <a:ext cx="3828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err="1" smtClean="0"/>
              <a:t>Breede</a:t>
            </a:r>
            <a:r>
              <a:rPr lang="en-ZA" b="1" dirty="0" smtClean="0"/>
              <a:t>-Overberg Region</a:t>
            </a:r>
            <a:endParaRPr lang="en-GB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47" y="969264"/>
            <a:ext cx="8327337" cy="58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1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346132"/>
              </p:ext>
            </p:extLst>
          </p:nvPr>
        </p:nvGraphicFramePr>
        <p:xfrm>
          <a:off x="747522" y="1474498"/>
          <a:ext cx="7886701" cy="3653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8310"/>
                <a:gridCol w="3208310"/>
                <a:gridCol w="1470081"/>
              </a:tblGrid>
              <a:tr h="259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Region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IUA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Spatially targeted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46749">
                <a:tc rowSpan="10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Breede</a:t>
                      </a:r>
                      <a:r>
                        <a:rPr lang="en-GB" sz="1800" dirty="0">
                          <a:effectLst/>
                        </a:rPr>
                        <a:t> Overberg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A1 Upper Breede Tributaries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II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467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A2 Middle Breede Renosterveld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III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</a:tr>
              <a:tr h="1467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A3 Breede Working Tributaries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III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</a:tr>
              <a:tr h="1467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B4 Riversonderend Theewaters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III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</a:tr>
              <a:tr h="1467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F9 Lower Riversonderend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III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</a:tr>
              <a:tr h="1467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B5 Overberg West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II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651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H16 Overberg West Coastal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II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536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F10 Overberg East Renosterveld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II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467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H17 Overberg East Fynbos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III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</a:tr>
              <a:tr h="1467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F11 Lower Breede Renosterveld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II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16936" y="573839"/>
            <a:ext cx="3828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err="1" smtClean="0"/>
              <a:t>Breede</a:t>
            </a:r>
            <a:r>
              <a:rPr lang="en-ZA" b="1" dirty="0" smtClean="0"/>
              <a:t>-Overberg Region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28496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58"/>
            <a:ext cx="9122103" cy="5911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" y="11823"/>
            <a:ext cx="9144000" cy="581059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2800" b="1" dirty="0" smtClean="0">
                <a:solidFill>
                  <a:schemeClr val="bg1"/>
                </a:solidFill>
              </a:rPr>
              <a:t>Integrated Units of Analysis and Nodes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9917" y="600004"/>
            <a:ext cx="3602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err="1" smtClean="0"/>
              <a:t>Gouritz</a:t>
            </a:r>
            <a:r>
              <a:rPr lang="en-ZA" b="1" dirty="0" smtClean="0"/>
              <a:t>-Coastal Region</a:t>
            </a:r>
            <a:endParaRPr lang="en-GB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90" y="1119422"/>
            <a:ext cx="8114997" cy="573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0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59917" y="600004"/>
            <a:ext cx="3602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err="1" smtClean="0"/>
              <a:t>Gouritz</a:t>
            </a:r>
            <a:r>
              <a:rPr lang="en-ZA" b="1" dirty="0" smtClean="0"/>
              <a:t>-Coastal Region</a:t>
            </a:r>
            <a:endParaRPr lang="en-GB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597803"/>
              </p:ext>
            </p:extLst>
          </p:nvPr>
        </p:nvGraphicFramePr>
        <p:xfrm>
          <a:off x="1232597" y="1266613"/>
          <a:ext cx="7225602" cy="4888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3126"/>
                <a:gridCol w="2784957"/>
                <a:gridCol w="827844"/>
                <a:gridCol w="2189675"/>
              </a:tblGrid>
              <a:tr h="10515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Region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IUA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Spatially targeted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91373">
                <a:tc rowSpan="8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Gouritz</a:t>
                      </a:r>
                      <a:r>
                        <a:rPr lang="en-GB" sz="1800" dirty="0">
                          <a:effectLst/>
                        </a:rPr>
                        <a:t> Coastal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Gamka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Buffels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C6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II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889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Touws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E8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III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</a:tr>
              <a:tr h="5913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Gouritz-Olifants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D7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III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</a:tr>
              <a:tr h="5913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Lower Gouritz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F13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II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913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Duiwenhoks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F12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III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</a:tr>
              <a:tr h="2889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Hessequa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I18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III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</a:tr>
              <a:tr h="5913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Groot Brak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G14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III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</a:tr>
              <a:tr h="2889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Coastal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G15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II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112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10110</TotalTime>
  <Words>1436</Words>
  <Application>Microsoft Office PowerPoint</Application>
  <PresentationFormat>On-screen Show (4:3)</PresentationFormat>
  <Paragraphs>817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ＭＳ Ｐゴシック</vt:lpstr>
      <vt:lpstr>ＭＳ Ｐゴシック</vt:lpstr>
      <vt:lpstr>Arial</vt:lpstr>
      <vt:lpstr>Calibri</vt:lpstr>
      <vt:lpstr>Gill Snas</vt:lpstr>
      <vt:lpstr>Open Sans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Estuaries in the Breede Overberg Region</vt:lpstr>
      <vt:lpstr>Estuaries in the Breede-Overberg Region</vt:lpstr>
      <vt:lpstr>Prioritisation of estuaries for RQO development</vt:lpstr>
      <vt:lpstr>Estuary Importance Score (EIS)</vt:lpstr>
      <vt:lpstr>EIS Results</vt:lpstr>
      <vt:lpstr>Resource Unit Prioritisation Tool (RUPT)</vt:lpstr>
      <vt:lpstr>RUPT Results</vt:lpstr>
      <vt:lpstr>Selection of indicators for monitoring</vt:lpstr>
      <vt:lpstr>Ecospecs &amp; TPCs from RDM studies</vt:lpstr>
      <vt:lpstr>Resource Unit Evaluation Tool (RUEV)</vt:lpstr>
      <vt:lpstr>Resource Unit Evaluation Tool (RUEV)</vt:lpstr>
      <vt:lpstr>Estuary RQO Template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 Maree</dc:creator>
  <cp:lastModifiedBy>Lekalake Esther</cp:lastModifiedBy>
  <cp:revision>690</cp:revision>
  <cp:lastPrinted>2017-11-22T06:00:43Z</cp:lastPrinted>
  <dcterms:created xsi:type="dcterms:W3CDTF">2012-08-01T10:33:21Z</dcterms:created>
  <dcterms:modified xsi:type="dcterms:W3CDTF">2018-07-17T12:26:08Z</dcterms:modified>
</cp:coreProperties>
</file>